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322" r:id="rId2"/>
    <p:sldId id="323" r:id="rId3"/>
    <p:sldId id="324"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70" d="100"/>
          <a:sy n="70" d="100"/>
        </p:scale>
        <p:origin x="15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705"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06"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07"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08"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9"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10"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417287085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Reference:</a:t>
            </a:r>
            <a:r>
              <a:rPr lang="en-US" baseline="0" dirty="0" smtClean="0"/>
              <a:t> </a:t>
            </a:r>
          </a:p>
          <a:p>
            <a:r>
              <a:rPr lang="en-US" baseline="0" dirty="0" err="1" smtClean="0"/>
              <a:t>Monga</a:t>
            </a:r>
            <a:r>
              <a:rPr lang="en-US" baseline="0" dirty="0" smtClean="0"/>
              <a:t> J.R, </a:t>
            </a:r>
            <a:r>
              <a:rPr lang="en-US" baseline="0" dirty="0" err="1" smtClean="0"/>
              <a:t>Coporate</a:t>
            </a:r>
            <a:r>
              <a:rPr lang="en-US" baseline="0" dirty="0" smtClean="0"/>
              <a:t> Accounting</a:t>
            </a:r>
            <a:endParaRPr lang="en-US" dirty="0"/>
          </a:p>
        </p:txBody>
      </p:sp>
      <p:sp>
        <p:nvSpPr>
          <p:cNvPr id="4" name="Slide Number Placeholder 3"/>
          <p:cNvSpPr>
            <a:spLocks noGrp="1"/>
          </p:cNvSpPr>
          <p:nvPr>
            <p:ph type="sldNum" sz="quarter" idx="10"/>
          </p:nvPr>
        </p:nvSpPr>
        <p:spPr/>
        <p:txBody>
          <a:bodyPr/>
          <a:lstStyle/>
          <a:p>
            <a:fld id="{A9A0EA98-5831-4853-B862-C702E6EB345C}" type="slidenum">
              <a:rPr lang="en-US" smtClean="0"/>
              <a:t>32</a:t>
            </a:fld>
            <a:endParaRPr lang="en-US"/>
          </a:p>
        </p:txBody>
      </p:sp>
    </p:spTree>
    <p:extLst>
      <p:ext uri="{BB962C8B-B14F-4D97-AF65-F5344CB8AC3E}">
        <p14:creationId xmlns:p14="http://schemas.microsoft.com/office/powerpoint/2010/main" val="4143471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6" name="Title 13"/>
          <p:cNvSpPr>
            <a:spLocks noGrp="1"/>
          </p:cNvSpPr>
          <p:nvPr>
            <p:ph type="ctrTitle"/>
          </p:nvPr>
        </p:nvSpPr>
        <p:spPr>
          <a:xfrm>
            <a:off x="1432560" y="359898"/>
            <a:ext cx="7406640" cy="1472184"/>
          </a:xfrm>
        </p:spPr>
        <p:txBody>
          <a:bodyPr anchor="b"/>
          <a:lstStyle>
            <a:lvl1pPr algn="l"/>
          </a:lstStyle>
          <a:p>
            <a:r>
              <a:rPr kumimoji="0" lang="en-US" smtClean="0"/>
              <a:t>Click to edit Master title style</a:t>
            </a:r>
            <a:endParaRPr kumimoji="0" lang="en-US"/>
          </a:p>
        </p:txBody>
      </p:sp>
      <p:sp>
        <p:nvSpPr>
          <p:cNvPr id="1048587"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48588" name="Date Placeholder 6"/>
          <p:cNvSpPr>
            <a:spLocks noGrp="1"/>
          </p:cNvSpPr>
          <p:nvPr>
            <p:ph type="dt" sz="half" idx="10"/>
          </p:nvPr>
        </p:nvSpPr>
        <p:spPr/>
        <p:txBody>
          <a:bodyPr/>
          <a:lstStyle/>
          <a:p>
            <a:fld id="{A9CC43C0-A883-466D-84A3-A1D314F5ECD8}" type="datetimeFigureOut">
              <a:rPr lang="en-US" smtClean="0"/>
              <a:t>3/22/2020</a:t>
            </a:fld>
            <a:endParaRPr lang="en-IN"/>
          </a:p>
        </p:txBody>
      </p:sp>
      <p:sp>
        <p:nvSpPr>
          <p:cNvPr id="1048589" name="Footer Placeholder 19"/>
          <p:cNvSpPr>
            <a:spLocks noGrp="1"/>
          </p:cNvSpPr>
          <p:nvPr>
            <p:ph type="ftr" sz="quarter" idx="11"/>
          </p:nvPr>
        </p:nvSpPr>
        <p:spPr/>
        <p:txBody>
          <a:bodyPr/>
          <a:lstStyle/>
          <a:p>
            <a:endParaRPr lang="en-IN"/>
          </a:p>
        </p:txBody>
      </p:sp>
      <p:sp>
        <p:nvSpPr>
          <p:cNvPr id="1048590" name="Slide Number Placeholder 9"/>
          <p:cNvSpPr>
            <a:spLocks noGrp="1"/>
          </p:cNvSpPr>
          <p:nvPr>
            <p:ph type="sldNum" sz="quarter" idx="12"/>
          </p:nvPr>
        </p:nvSpPr>
        <p:spPr/>
        <p:txBody>
          <a:bodyPr/>
          <a:lstStyle/>
          <a:p>
            <a:fld id="{DFD64804-B519-45A1-B994-CD5271A4D085}" type="slidenum">
              <a:rPr lang="en-IN" smtClean="0"/>
              <a:t>‹#›</a:t>
            </a:fld>
            <a:endParaRPr lang="en-IN"/>
          </a:p>
        </p:txBody>
      </p:sp>
      <p:sp>
        <p:nvSpPr>
          <p:cNvPr id="1048591"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1048592"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6" name="Title 1"/>
          <p:cNvSpPr>
            <a:spLocks noGrp="1"/>
          </p:cNvSpPr>
          <p:nvPr>
            <p:ph type="title"/>
          </p:nvPr>
        </p:nvSpPr>
        <p:spPr/>
        <p:txBody>
          <a:bodyPr/>
          <a:lstStyle/>
          <a:p>
            <a:r>
              <a:rPr kumimoji="0" lang="en-US" smtClean="0"/>
              <a:t>Click to edit Master title style</a:t>
            </a:r>
            <a:endParaRPr kumimoji="0" lang="en-US"/>
          </a:p>
        </p:txBody>
      </p:sp>
      <p:sp>
        <p:nvSpPr>
          <p:cNvPr id="1048667"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68" name="Date Placeholder 3"/>
          <p:cNvSpPr>
            <a:spLocks noGrp="1"/>
          </p:cNvSpPr>
          <p:nvPr>
            <p:ph type="dt" sz="half" idx="10"/>
          </p:nvPr>
        </p:nvSpPr>
        <p:spPr/>
        <p:txBody>
          <a:bodyPr/>
          <a:lstStyle/>
          <a:p>
            <a:fld id="{A9CC43C0-A883-466D-84A3-A1D314F5ECD8}" type="datetimeFigureOut">
              <a:rPr lang="en-US" smtClean="0"/>
              <a:t>3/22/2020</a:t>
            </a:fld>
            <a:endParaRPr lang="en-IN"/>
          </a:p>
        </p:txBody>
      </p:sp>
      <p:sp>
        <p:nvSpPr>
          <p:cNvPr id="1048669" name="Footer Placeholder 4"/>
          <p:cNvSpPr>
            <a:spLocks noGrp="1"/>
          </p:cNvSpPr>
          <p:nvPr>
            <p:ph type="ftr" sz="quarter" idx="11"/>
          </p:nvPr>
        </p:nvSpPr>
        <p:spPr/>
        <p:txBody>
          <a:bodyPr/>
          <a:lstStyle/>
          <a:p>
            <a:endParaRPr lang="en-IN"/>
          </a:p>
        </p:txBody>
      </p:sp>
      <p:sp>
        <p:nvSpPr>
          <p:cNvPr id="1048670" name="Slide Number Placeholder 5"/>
          <p:cNvSpPr>
            <a:spLocks noGrp="1"/>
          </p:cNvSpPr>
          <p:nvPr>
            <p:ph type="sldNum" sz="quarter" idx="12"/>
          </p:nvPr>
        </p:nvSpPr>
        <p:spPr/>
        <p:txBody>
          <a:bodyPr/>
          <a:lstStyle/>
          <a:p>
            <a:fld id="{DFD64804-B519-45A1-B994-CD5271A4D085}"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5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104865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54" name="Date Placeholder 3"/>
          <p:cNvSpPr>
            <a:spLocks noGrp="1"/>
          </p:cNvSpPr>
          <p:nvPr>
            <p:ph type="dt" sz="half" idx="10"/>
          </p:nvPr>
        </p:nvSpPr>
        <p:spPr/>
        <p:txBody>
          <a:bodyPr/>
          <a:lstStyle/>
          <a:p>
            <a:fld id="{A9CC43C0-A883-466D-84A3-A1D314F5ECD8}" type="datetimeFigureOut">
              <a:rPr lang="en-US" smtClean="0"/>
              <a:t>3/22/2020</a:t>
            </a:fld>
            <a:endParaRPr lang="en-IN"/>
          </a:p>
        </p:txBody>
      </p:sp>
      <p:sp>
        <p:nvSpPr>
          <p:cNvPr id="1048655" name="Footer Placeholder 4"/>
          <p:cNvSpPr>
            <a:spLocks noGrp="1"/>
          </p:cNvSpPr>
          <p:nvPr>
            <p:ph type="ftr" sz="quarter" idx="11"/>
          </p:nvPr>
        </p:nvSpPr>
        <p:spPr/>
        <p:txBody>
          <a:bodyPr/>
          <a:lstStyle/>
          <a:p>
            <a:endParaRPr lang="en-IN"/>
          </a:p>
        </p:txBody>
      </p:sp>
      <p:sp>
        <p:nvSpPr>
          <p:cNvPr id="1048656" name="Slide Number Placeholder 5"/>
          <p:cNvSpPr>
            <a:spLocks noGrp="1"/>
          </p:cNvSpPr>
          <p:nvPr>
            <p:ph type="sldNum" sz="quarter" idx="12"/>
          </p:nvPr>
        </p:nvSpPr>
        <p:spPr/>
        <p:txBody>
          <a:bodyPr/>
          <a:lstStyle/>
          <a:p>
            <a:fld id="{DFD64804-B519-45A1-B994-CD5271A4D085}"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5" name="Title 1"/>
          <p:cNvSpPr>
            <a:spLocks noGrp="1"/>
          </p:cNvSpPr>
          <p:nvPr>
            <p:ph type="title"/>
          </p:nvPr>
        </p:nvSpPr>
        <p:spPr/>
        <p:txBody>
          <a:bodyPr/>
          <a:lstStyle/>
          <a:p>
            <a:r>
              <a:rPr kumimoji="0" lang="en-US" smtClean="0"/>
              <a:t>Click to edit Master title style</a:t>
            </a:r>
            <a:endParaRPr kumimoji="0" lang="en-US"/>
          </a:p>
        </p:txBody>
      </p:sp>
      <p:sp>
        <p:nvSpPr>
          <p:cNvPr id="1048596"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597" name="Date Placeholder 3"/>
          <p:cNvSpPr>
            <a:spLocks noGrp="1"/>
          </p:cNvSpPr>
          <p:nvPr>
            <p:ph type="dt" sz="half" idx="10"/>
          </p:nvPr>
        </p:nvSpPr>
        <p:spPr/>
        <p:txBody>
          <a:bodyPr/>
          <a:lstStyle/>
          <a:p>
            <a:fld id="{A9CC43C0-A883-466D-84A3-A1D314F5ECD8}" type="datetimeFigureOut">
              <a:rPr lang="en-US" smtClean="0"/>
              <a:t>3/22/2020</a:t>
            </a:fld>
            <a:endParaRPr lang="en-IN"/>
          </a:p>
        </p:txBody>
      </p:sp>
      <p:sp>
        <p:nvSpPr>
          <p:cNvPr id="1048598" name="Footer Placeholder 4"/>
          <p:cNvSpPr>
            <a:spLocks noGrp="1"/>
          </p:cNvSpPr>
          <p:nvPr>
            <p:ph type="ftr" sz="quarter" idx="11"/>
          </p:nvPr>
        </p:nvSpPr>
        <p:spPr/>
        <p:txBody>
          <a:bodyPr/>
          <a:lstStyle/>
          <a:p>
            <a:endParaRPr lang="en-IN"/>
          </a:p>
        </p:txBody>
      </p:sp>
      <p:sp>
        <p:nvSpPr>
          <p:cNvPr id="1048599" name="Slide Number Placeholder 5"/>
          <p:cNvSpPr>
            <a:spLocks noGrp="1"/>
          </p:cNvSpPr>
          <p:nvPr>
            <p:ph type="sldNum" sz="quarter" idx="12"/>
          </p:nvPr>
        </p:nvSpPr>
        <p:spPr/>
        <p:txBody>
          <a:bodyPr/>
          <a:lstStyle/>
          <a:p>
            <a:fld id="{DFD64804-B519-45A1-B994-CD5271A4D085}"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048671"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7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104867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048674" name="Date Placeholder 3"/>
          <p:cNvSpPr>
            <a:spLocks noGrp="1"/>
          </p:cNvSpPr>
          <p:nvPr>
            <p:ph type="dt" sz="half" idx="10"/>
          </p:nvPr>
        </p:nvSpPr>
        <p:spPr/>
        <p:txBody>
          <a:bodyPr/>
          <a:lstStyle/>
          <a:p>
            <a:fld id="{A9CC43C0-A883-466D-84A3-A1D314F5ECD8}" type="datetimeFigureOut">
              <a:rPr lang="en-US" smtClean="0"/>
              <a:t>3/22/2020</a:t>
            </a:fld>
            <a:endParaRPr lang="en-IN"/>
          </a:p>
        </p:txBody>
      </p:sp>
      <p:sp>
        <p:nvSpPr>
          <p:cNvPr id="1048675" name="Footer Placeholder 4"/>
          <p:cNvSpPr>
            <a:spLocks noGrp="1"/>
          </p:cNvSpPr>
          <p:nvPr>
            <p:ph type="ftr" sz="quarter" idx="11"/>
          </p:nvPr>
        </p:nvSpPr>
        <p:spPr/>
        <p:txBody>
          <a:bodyPr/>
          <a:lstStyle/>
          <a:p>
            <a:endParaRPr lang="en-IN"/>
          </a:p>
        </p:txBody>
      </p:sp>
      <p:sp>
        <p:nvSpPr>
          <p:cNvPr id="1048676" name="Slide Number Placeholder 5"/>
          <p:cNvSpPr>
            <a:spLocks noGrp="1"/>
          </p:cNvSpPr>
          <p:nvPr>
            <p:ph type="sldNum" sz="quarter" idx="12"/>
          </p:nvPr>
        </p:nvSpPr>
        <p:spPr/>
        <p:txBody>
          <a:bodyPr/>
          <a:lstStyle/>
          <a:p>
            <a:fld id="{DFD64804-B519-45A1-B994-CD5271A4D085}" type="slidenum">
              <a:rPr lang="en-IN" smtClean="0"/>
              <a:t>‹#›</a:t>
            </a:fld>
            <a:endParaRPr lang="en-IN"/>
          </a:p>
        </p:txBody>
      </p:sp>
      <p:sp>
        <p:nvSpPr>
          <p:cNvPr id="1048677"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7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104867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80"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1048681"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2"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83" name="Date Placeholder 4"/>
          <p:cNvSpPr>
            <a:spLocks noGrp="1"/>
          </p:cNvSpPr>
          <p:nvPr>
            <p:ph type="dt" sz="half" idx="10"/>
          </p:nvPr>
        </p:nvSpPr>
        <p:spPr/>
        <p:txBody>
          <a:bodyPr/>
          <a:lstStyle/>
          <a:p>
            <a:fld id="{A9CC43C0-A883-466D-84A3-A1D314F5ECD8}" type="datetimeFigureOut">
              <a:rPr lang="en-US" smtClean="0"/>
              <a:t>3/22/2020</a:t>
            </a:fld>
            <a:endParaRPr lang="en-IN"/>
          </a:p>
        </p:txBody>
      </p:sp>
      <p:sp>
        <p:nvSpPr>
          <p:cNvPr id="1048684" name="Footer Placeholder 5"/>
          <p:cNvSpPr>
            <a:spLocks noGrp="1"/>
          </p:cNvSpPr>
          <p:nvPr>
            <p:ph type="ftr" sz="quarter" idx="11"/>
          </p:nvPr>
        </p:nvSpPr>
        <p:spPr/>
        <p:txBody>
          <a:bodyPr/>
          <a:lstStyle/>
          <a:p>
            <a:endParaRPr lang="en-IN"/>
          </a:p>
        </p:txBody>
      </p:sp>
      <p:sp>
        <p:nvSpPr>
          <p:cNvPr id="1048685" name="Slide Number Placeholder 6"/>
          <p:cNvSpPr>
            <a:spLocks noGrp="1"/>
          </p:cNvSpPr>
          <p:nvPr>
            <p:ph type="sldNum" sz="quarter" idx="12"/>
          </p:nvPr>
        </p:nvSpPr>
        <p:spPr/>
        <p:txBody>
          <a:bodyPr/>
          <a:lstStyle/>
          <a:p>
            <a:fld id="{DFD64804-B519-45A1-B994-CD5271A4D085}"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48686"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1048687"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88"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1048689"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90"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691" name="Date Placeholder 6"/>
          <p:cNvSpPr>
            <a:spLocks noGrp="1"/>
          </p:cNvSpPr>
          <p:nvPr>
            <p:ph type="dt" sz="half" idx="10"/>
          </p:nvPr>
        </p:nvSpPr>
        <p:spPr/>
        <p:txBody>
          <a:bodyPr/>
          <a:lstStyle/>
          <a:p>
            <a:fld id="{A9CC43C0-A883-466D-84A3-A1D314F5ECD8}" type="datetimeFigureOut">
              <a:rPr lang="en-US" smtClean="0"/>
              <a:t>3/22/2020</a:t>
            </a:fld>
            <a:endParaRPr lang="en-IN"/>
          </a:p>
        </p:txBody>
      </p:sp>
      <p:sp>
        <p:nvSpPr>
          <p:cNvPr id="1048692" name="Footer Placeholder 7"/>
          <p:cNvSpPr>
            <a:spLocks noGrp="1"/>
          </p:cNvSpPr>
          <p:nvPr>
            <p:ph type="ftr" sz="quarter" idx="11"/>
          </p:nvPr>
        </p:nvSpPr>
        <p:spPr/>
        <p:txBody>
          <a:bodyPr/>
          <a:lstStyle/>
          <a:p>
            <a:endParaRPr lang="en-IN"/>
          </a:p>
        </p:txBody>
      </p:sp>
      <p:sp>
        <p:nvSpPr>
          <p:cNvPr id="1048693" name="Slide Number Placeholder 8"/>
          <p:cNvSpPr>
            <a:spLocks noGrp="1"/>
          </p:cNvSpPr>
          <p:nvPr>
            <p:ph type="sldNum" sz="quarter" idx="12"/>
          </p:nvPr>
        </p:nvSpPr>
        <p:spPr/>
        <p:txBody>
          <a:bodyPr/>
          <a:lstStyle/>
          <a:p>
            <a:fld id="{DFD64804-B519-45A1-B994-CD5271A4D085}"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48"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1048649" name="Date Placeholder 2"/>
          <p:cNvSpPr>
            <a:spLocks noGrp="1"/>
          </p:cNvSpPr>
          <p:nvPr>
            <p:ph type="dt" sz="half" idx="10"/>
          </p:nvPr>
        </p:nvSpPr>
        <p:spPr/>
        <p:txBody>
          <a:bodyPr/>
          <a:lstStyle/>
          <a:p>
            <a:fld id="{A9CC43C0-A883-466D-84A3-A1D314F5ECD8}" type="datetimeFigureOut">
              <a:rPr lang="en-US" smtClean="0"/>
              <a:t>3/22/2020</a:t>
            </a:fld>
            <a:endParaRPr lang="en-IN"/>
          </a:p>
        </p:txBody>
      </p:sp>
      <p:sp>
        <p:nvSpPr>
          <p:cNvPr id="1048650" name="Footer Placeholder 3"/>
          <p:cNvSpPr>
            <a:spLocks noGrp="1"/>
          </p:cNvSpPr>
          <p:nvPr>
            <p:ph type="ftr" sz="quarter" idx="11"/>
          </p:nvPr>
        </p:nvSpPr>
        <p:spPr/>
        <p:txBody>
          <a:bodyPr/>
          <a:lstStyle/>
          <a:p>
            <a:endParaRPr lang="en-IN"/>
          </a:p>
        </p:txBody>
      </p:sp>
      <p:sp>
        <p:nvSpPr>
          <p:cNvPr id="1048651" name="Slide Number Placeholder 4"/>
          <p:cNvSpPr>
            <a:spLocks noGrp="1"/>
          </p:cNvSpPr>
          <p:nvPr>
            <p:ph type="sldNum" sz="quarter" idx="12"/>
          </p:nvPr>
        </p:nvSpPr>
        <p:spPr/>
        <p:txBody>
          <a:bodyPr/>
          <a:lstStyle/>
          <a:p>
            <a:fld id="{DFD64804-B519-45A1-B994-CD5271A4D085}"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48694"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95" name="Date Placeholder 1"/>
          <p:cNvSpPr>
            <a:spLocks noGrp="1"/>
          </p:cNvSpPr>
          <p:nvPr>
            <p:ph type="dt" sz="half" idx="10"/>
          </p:nvPr>
        </p:nvSpPr>
        <p:spPr/>
        <p:txBody>
          <a:bodyPr/>
          <a:lstStyle/>
          <a:p>
            <a:fld id="{A9CC43C0-A883-466D-84A3-A1D314F5ECD8}" type="datetimeFigureOut">
              <a:rPr lang="en-US" smtClean="0"/>
              <a:t>3/22/2020</a:t>
            </a:fld>
            <a:endParaRPr lang="en-IN"/>
          </a:p>
        </p:txBody>
      </p:sp>
      <p:sp>
        <p:nvSpPr>
          <p:cNvPr id="1048696" name="Footer Placeholder 2"/>
          <p:cNvSpPr>
            <a:spLocks noGrp="1"/>
          </p:cNvSpPr>
          <p:nvPr>
            <p:ph type="ftr" sz="quarter" idx="11"/>
          </p:nvPr>
        </p:nvSpPr>
        <p:spPr/>
        <p:txBody>
          <a:bodyPr/>
          <a:lstStyle/>
          <a:p>
            <a:endParaRPr lang="en-IN"/>
          </a:p>
        </p:txBody>
      </p:sp>
      <p:sp>
        <p:nvSpPr>
          <p:cNvPr id="1048697" name="Slide Number Placeholder 3"/>
          <p:cNvSpPr>
            <a:spLocks noGrp="1"/>
          </p:cNvSpPr>
          <p:nvPr>
            <p:ph type="sldNum" sz="quarter" idx="12"/>
          </p:nvPr>
        </p:nvSpPr>
        <p:spPr/>
        <p:txBody>
          <a:bodyPr/>
          <a:lstStyle/>
          <a:p>
            <a:fld id="{DFD64804-B519-45A1-B994-CD5271A4D085}" type="slidenum">
              <a:rPr lang="en-IN" smtClean="0"/>
              <a:t>‹#›</a:t>
            </a:fld>
            <a:endParaRPr lang="en-IN"/>
          </a:p>
        </p:txBody>
      </p:sp>
      <p:sp>
        <p:nvSpPr>
          <p:cNvPr id="1048698"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699"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1048700"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048701"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48702" name="Date Placeholder 4"/>
          <p:cNvSpPr>
            <a:spLocks noGrp="1"/>
          </p:cNvSpPr>
          <p:nvPr>
            <p:ph type="dt" sz="half" idx="10"/>
          </p:nvPr>
        </p:nvSpPr>
        <p:spPr/>
        <p:txBody>
          <a:bodyPr/>
          <a:lstStyle/>
          <a:p>
            <a:fld id="{A9CC43C0-A883-466D-84A3-A1D314F5ECD8}" type="datetimeFigureOut">
              <a:rPr lang="en-US" smtClean="0"/>
              <a:t>3/22/2020</a:t>
            </a:fld>
            <a:endParaRPr lang="en-IN"/>
          </a:p>
        </p:txBody>
      </p:sp>
      <p:sp>
        <p:nvSpPr>
          <p:cNvPr id="1048703" name="Footer Placeholder 5"/>
          <p:cNvSpPr>
            <a:spLocks noGrp="1"/>
          </p:cNvSpPr>
          <p:nvPr>
            <p:ph type="ftr" sz="quarter" idx="11"/>
          </p:nvPr>
        </p:nvSpPr>
        <p:spPr/>
        <p:txBody>
          <a:bodyPr/>
          <a:lstStyle/>
          <a:p>
            <a:endParaRPr lang="en-IN"/>
          </a:p>
        </p:txBody>
      </p:sp>
      <p:sp>
        <p:nvSpPr>
          <p:cNvPr id="1048704" name="Slide Number Placeholder 6"/>
          <p:cNvSpPr>
            <a:spLocks noGrp="1"/>
          </p:cNvSpPr>
          <p:nvPr>
            <p:ph type="sldNum" sz="quarter" idx="12"/>
          </p:nvPr>
        </p:nvSpPr>
        <p:spPr/>
        <p:txBody>
          <a:bodyPr/>
          <a:lstStyle/>
          <a:p>
            <a:fld id="{DFD64804-B519-45A1-B994-CD5271A4D085}"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57"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1048658" name="Date Placeholder 4"/>
          <p:cNvSpPr>
            <a:spLocks noGrp="1"/>
          </p:cNvSpPr>
          <p:nvPr>
            <p:ph type="dt" sz="half" idx="10"/>
          </p:nvPr>
        </p:nvSpPr>
        <p:spPr/>
        <p:txBody>
          <a:bodyPr/>
          <a:lstStyle/>
          <a:p>
            <a:fld id="{A9CC43C0-A883-466D-84A3-A1D314F5ECD8}" type="datetimeFigureOut">
              <a:rPr lang="en-US" smtClean="0"/>
              <a:t>3/22/2020</a:t>
            </a:fld>
            <a:endParaRPr lang="en-IN"/>
          </a:p>
        </p:txBody>
      </p:sp>
      <p:sp>
        <p:nvSpPr>
          <p:cNvPr id="1048659" name="Footer Placeholder 5"/>
          <p:cNvSpPr>
            <a:spLocks noGrp="1"/>
          </p:cNvSpPr>
          <p:nvPr>
            <p:ph type="ftr" sz="quarter" idx="11"/>
          </p:nvPr>
        </p:nvSpPr>
        <p:spPr/>
        <p:txBody>
          <a:bodyPr/>
          <a:lstStyle/>
          <a:p>
            <a:endParaRPr lang="en-IN"/>
          </a:p>
        </p:txBody>
      </p:sp>
      <p:sp>
        <p:nvSpPr>
          <p:cNvPr id="1048660" name="Slide Number Placeholder 6"/>
          <p:cNvSpPr>
            <a:spLocks noGrp="1"/>
          </p:cNvSpPr>
          <p:nvPr>
            <p:ph type="sldNum" sz="quarter" idx="12"/>
          </p:nvPr>
        </p:nvSpPr>
        <p:spPr/>
        <p:txBody>
          <a:bodyPr/>
          <a:lstStyle/>
          <a:p>
            <a:fld id="{DFD64804-B519-45A1-B994-CD5271A4D085}" type="slidenum">
              <a:rPr lang="en-IN" smtClean="0"/>
              <a:t>‹#›</a:t>
            </a:fld>
            <a:endParaRPr lang="en-IN"/>
          </a:p>
        </p:txBody>
      </p:sp>
      <p:sp>
        <p:nvSpPr>
          <p:cNvPr id="1048661"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1048662"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1048663"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664"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48665"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77"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78"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79"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0"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1048581"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48582"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A9CC43C0-A883-466D-84A3-A1D314F5ECD8}" type="datetimeFigureOut">
              <a:rPr lang="en-US" smtClean="0"/>
              <a:t>3/22/2020</a:t>
            </a:fld>
            <a:endParaRPr lang="en-IN"/>
          </a:p>
        </p:txBody>
      </p:sp>
      <p:sp>
        <p:nvSpPr>
          <p:cNvPr id="1048583"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IN"/>
          </a:p>
        </p:txBody>
      </p:sp>
      <p:sp>
        <p:nvSpPr>
          <p:cNvPr id="1048584"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DFD64804-B519-45A1-B994-CD5271A4D085}" type="slidenum">
              <a:rPr lang="en-IN" smtClean="0"/>
              <a:t>‹#›</a:t>
            </a:fld>
            <a:endParaRPr lang="en-IN"/>
          </a:p>
        </p:txBody>
      </p:sp>
      <p:sp>
        <p:nvSpPr>
          <p:cNvPr id="104858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hares@Rs.20" TargetMode="External"/><Relationship Id="rId2" Type="http://schemas.openxmlformats.org/officeDocument/2006/relationships/hyperlink" Target="mailto:shares@Rs.1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2123728" y="404664"/>
            <a:ext cx="7406640" cy="1472184"/>
          </a:xfrm>
        </p:spPr>
        <p:txBody>
          <a:bodyPr/>
          <a:lstStyle/>
          <a:p>
            <a:r>
              <a:rPr lang="en-US" dirty="0" smtClean="0"/>
              <a:t>Amalgamation &amp; Absorption</a:t>
            </a:r>
            <a:endParaRPr lang="en-IN" dirty="0"/>
          </a:p>
        </p:txBody>
      </p:sp>
      <p:sp>
        <p:nvSpPr>
          <p:cNvPr id="1048594" name="Subtitle 2"/>
          <p:cNvSpPr>
            <a:spLocks noGrp="1"/>
          </p:cNvSpPr>
          <p:nvPr>
            <p:ph type="subTitle" idx="1"/>
          </p:nvPr>
        </p:nvSpPr>
        <p:spPr>
          <a:xfrm>
            <a:off x="1547664" y="4437112"/>
            <a:ext cx="7406640" cy="1752600"/>
          </a:xfrm>
        </p:spPr>
        <p:txBody>
          <a:bodyPr>
            <a:normAutofit fontScale="96154" lnSpcReduction="10000"/>
          </a:bodyPr>
          <a:lstStyle/>
          <a:p>
            <a:pPr algn="ctr"/>
            <a:r>
              <a:rPr lang="en-IN" dirty="0" smtClean="0"/>
              <a:t>Prepared by:</a:t>
            </a:r>
          </a:p>
          <a:p>
            <a:pPr algn="ctr"/>
            <a:r>
              <a:rPr lang="en-IN" dirty="0" err="1" smtClean="0"/>
              <a:t>Mohd</a:t>
            </a:r>
            <a:r>
              <a:rPr lang="en-IN" dirty="0" smtClean="0"/>
              <a:t>. </a:t>
            </a:r>
            <a:r>
              <a:rPr lang="en-IN" dirty="0" err="1" smtClean="0"/>
              <a:t>Rehan</a:t>
            </a:r>
            <a:endParaRPr lang="en-IN" dirty="0" smtClean="0"/>
          </a:p>
          <a:p>
            <a:pPr algn="ctr"/>
            <a:r>
              <a:rPr lang="en-IN" dirty="0" smtClean="0"/>
              <a:t>Assistant Professor </a:t>
            </a:r>
          </a:p>
          <a:p>
            <a:pPr algn="ctr"/>
            <a:r>
              <a:rPr lang="en-IN" dirty="0" smtClean="0"/>
              <a:t>ARSD College</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Title 1"/>
          <p:cNvSpPr>
            <a:spLocks noGrp="1"/>
          </p:cNvSpPr>
          <p:nvPr>
            <p:ph type="title"/>
          </p:nvPr>
        </p:nvSpPr>
        <p:spPr/>
        <p:txBody>
          <a:bodyPr/>
          <a:lstStyle/>
          <a:p>
            <a:r>
              <a:rPr lang="en-IN" dirty="0" smtClean="0"/>
              <a:t>Differences</a:t>
            </a:r>
            <a:endParaRPr lang="en-IN" dirty="0"/>
          </a:p>
        </p:txBody>
      </p:sp>
      <p:graphicFrame>
        <p:nvGraphicFramePr>
          <p:cNvPr id="4194305" name="Content Placeholder 3"/>
          <p:cNvGraphicFramePr>
            <a:graphicFrameLocks noGrp="1"/>
          </p:cNvGraphicFramePr>
          <p:nvPr>
            <p:ph idx="1"/>
          </p:nvPr>
        </p:nvGraphicFramePr>
        <p:xfrm>
          <a:off x="1435100" y="1447800"/>
          <a:ext cx="7499352" cy="2377440"/>
        </p:xfrm>
        <a:graphic>
          <a:graphicData uri="http://schemas.openxmlformats.org/drawingml/2006/table">
            <a:tbl>
              <a:tblPr firstRow="1" bandRow="1">
                <a:tableStyleId>{5C22544A-7EE6-4342-B048-85BDC9FD1C3A}</a:tableStyleId>
              </a:tblPr>
              <a:tblGrid>
                <a:gridCol w="1874838"/>
                <a:gridCol w="1874838"/>
                <a:gridCol w="1874838"/>
                <a:gridCol w="1874838"/>
              </a:tblGrid>
              <a:tr h="370840">
                <a:tc>
                  <a:txBody>
                    <a:bodyPr/>
                    <a:lstStyle/>
                    <a:p>
                      <a:pPr algn="just"/>
                      <a:r>
                        <a:rPr lang="en-US" dirty="0" smtClean="0"/>
                        <a:t>Basis</a:t>
                      </a:r>
                      <a:r>
                        <a:rPr lang="en-US" baseline="0" dirty="0" smtClean="0"/>
                        <a:t> No of Distinction</a:t>
                      </a:r>
                    </a:p>
                  </a:txBody>
                  <a:tcPr/>
                </a:tc>
                <a:tc>
                  <a:txBody>
                    <a:bodyPr/>
                    <a:lstStyle/>
                    <a:p>
                      <a:pPr algn="just"/>
                      <a:r>
                        <a:rPr lang="en-US" dirty="0" smtClean="0"/>
                        <a:t>Amalgamation</a:t>
                      </a:r>
                      <a:endParaRPr lang="en-IN" dirty="0"/>
                    </a:p>
                  </a:txBody>
                  <a:tcPr/>
                </a:tc>
                <a:tc>
                  <a:txBody>
                    <a:bodyPr/>
                    <a:lstStyle/>
                    <a:p>
                      <a:pPr algn="just"/>
                      <a:r>
                        <a:rPr lang="en-US" dirty="0" smtClean="0"/>
                        <a:t>Absorption</a:t>
                      </a:r>
                      <a:endParaRPr lang="en-IN" dirty="0"/>
                    </a:p>
                  </a:txBody>
                  <a:tcPr/>
                </a:tc>
                <a:tc>
                  <a:txBody>
                    <a:bodyPr/>
                    <a:lstStyle/>
                    <a:p>
                      <a:pPr algn="just"/>
                      <a:r>
                        <a:rPr lang="en-US" dirty="0" smtClean="0"/>
                        <a:t>Reconstruction</a:t>
                      </a:r>
                      <a:endParaRPr lang="en-IN" dirty="0"/>
                    </a:p>
                  </a:txBody>
                  <a:tcPr/>
                </a:tc>
              </a:tr>
              <a:tr h="370840">
                <a:tc>
                  <a:txBody>
                    <a:bodyPr/>
                    <a:lstStyle/>
                    <a:p>
                      <a:pPr algn="just"/>
                      <a:r>
                        <a:rPr lang="en-US" i="1" dirty="0" smtClean="0"/>
                        <a:t>4.Position of companies</a:t>
                      </a:r>
                      <a:endParaRPr lang="en-IN" i="1" dirty="0"/>
                    </a:p>
                  </a:txBody>
                  <a:tcPr/>
                </a:tc>
                <a:tc>
                  <a:txBody>
                    <a:bodyPr/>
                    <a:lstStyle/>
                    <a:p>
                      <a:pPr algn="just"/>
                      <a:r>
                        <a:rPr lang="en-US" dirty="0" smtClean="0"/>
                        <a:t>The position</a:t>
                      </a:r>
                      <a:r>
                        <a:rPr lang="en-US" baseline="0" dirty="0" smtClean="0"/>
                        <a:t> of the companies is almost same.</a:t>
                      </a:r>
                      <a:endParaRPr lang="en-IN" dirty="0"/>
                    </a:p>
                  </a:txBody>
                  <a:tcPr/>
                </a:tc>
                <a:tc>
                  <a:txBody>
                    <a:bodyPr/>
                    <a:lstStyle/>
                    <a:p>
                      <a:pPr algn="just"/>
                      <a:r>
                        <a:rPr lang="en-US" dirty="0" smtClean="0"/>
                        <a:t>The position of purchasing company</a:t>
                      </a:r>
                      <a:r>
                        <a:rPr lang="en-US" baseline="0" dirty="0" smtClean="0"/>
                        <a:t> is comparatively better than vendor company.</a:t>
                      </a:r>
                      <a:endParaRPr lang="en-IN" dirty="0"/>
                    </a:p>
                  </a:txBody>
                  <a:tcPr/>
                </a:tc>
                <a:tc>
                  <a:txBody>
                    <a:bodyPr/>
                    <a:lstStyle/>
                    <a:p>
                      <a:pPr algn="just"/>
                      <a:r>
                        <a:rPr lang="en-US" dirty="0" smtClean="0"/>
                        <a:t>The position of vendor company is bad because of accumulated losses and fictitious</a:t>
                      </a:r>
                      <a:r>
                        <a:rPr lang="en-US" baseline="0" dirty="0" smtClean="0"/>
                        <a:t> assets.</a:t>
                      </a:r>
                      <a:endParaRPr lang="en-IN"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dirty="0" smtClean="0"/>
              <a:t>Purchase Consideration</a:t>
            </a:r>
            <a:endParaRPr lang="en-IN" dirty="0"/>
          </a:p>
        </p:txBody>
      </p:sp>
      <p:sp>
        <p:nvSpPr>
          <p:cNvPr id="1048616" name="Content Placeholder 2"/>
          <p:cNvSpPr>
            <a:spLocks noGrp="1"/>
          </p:cNvSpPr>
          <p:nvPr>
            <p:ph idx="1"/>
          </p:nvPr>
        </p:nvSpPr>
        <p:spPr/>
        <p:txBody>
          <a:bodyPr>
            <a:normAutofit fontScale="88654"/>
          </a:bodyPr>
          <a:lstStyle/>
          <a:p>
            <a:pPr algn="just">
              <a:buNone/>
            </a:pPr>
            <a:r>
              <a:rPr lang="en-US" sz="2600" dirty="0" smtClean="0"/>
              <a:t>Purchase Consideration refers to the </a:t>
            </a:r>
            <a:r>
              <a:rPr lang="en-US" sz="2600" b="1" dirty="0" smtClean="0"/>
              <a:t>amount paid by the purchasing company to the vendor company </a:t>
            </a:r>
            <a:r>
              <a:rPr lang="en-US" sz="2600" dirty="0" smtClean="0"/>
              <a:t>for the purchase of business.</a:t>
            </a:r>
          </a:p>
          <a:p>
            <a:pPr algn="just">
              <a:buNone/>
            </a:pPr>
            <a:r>
              <a:rPr lang="en-US" sz="2600" dirty="0" smtClean="0"/>
              <a:t>The purchase consideration for amalgamation </a:t>
            </a:r>
            <a:r>
              <a:rPr lang="en-US" sz="2600" b="1" dirty="0" smtClean="0"/>
              <a:t>includes the shares and other securities </a:t>
            </a:r>
            <a:r>
              <a:rPr lang="en-US" sz="2600" dirty="0" smtClean="0"/>
              <a:t>issued and payment made in </a:t>
            </a:r>
            <a:r>
              <a:rPr lang="en-US" sz="2600" b="1" dirty="0" smtClean="0"/>
              <a:t>cash or other assets </a:t>
            </a:r>
            <a:r>
              <a:rPr lang="en-US" sz="2600" dirty="0" smtClean="0"/>
              <a:t>by the transferee company to the shareholders of transferor company. </a:t>
            </a:r>
          </a:p>
          <a:p>
            <a:pPr algn="just">
              <a:buNone/>
            </a:pPr>
            <a:r>
              <a:rPr lang="en-US" sz="2600" dirty="0" smtClean="0"/>
              <a:t>It should </a:t>
            </a:r>
            <a:r>
              <a:rPr lang="en-US" sz="2600" b="1" dirty="0" smtClean="0"/>
              <a:t>not include the amount of liabilities taken over by transferee company, which will be paid directly by this company.</a:t>
            </a:r>
          </a:p>
          <a:p>
            <a:pPr algn="just">
              <a:buNone/>
            </a:pPr>
            <a:r>
              <a:rPr lang="en-US" sz="2600" b="1" dirty="0" smtClean="0"/>
              <a:t>Payments made to debenture holders should not be considered as part of purchase consideration</a:t>
            </a:r>
            <a:r>
              <a:rPr lang="en-US" b="1" dirty="0" smtClean="0"/>
              <a:t>.</a:t>
            </a:r>
            <a:endParaRPr lang="en-IN"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title"/>
          </p:nvPr>
        </p:nvSpPr>
        <p:spPr/>
        <p:txBody>
          <a:bodyPr>
            <a:normAutofit fontScale="90000"/>
          </a:bodyPr>
          <a:lstStyle/>
          <a:p>
            <a:r>
              <a:rPr lang="en-US" dirty="0" smtClean="0"/>
              <a:t>Methods of Purchase Consideration</a:t>
            </a:r>
            <a:endParaRPr lang="en-IN" dirty="0"/>
          </a:p>
        </p:txBody>
      </p:sp>
      <p:sp>
        <p:nvSpPr>
          <p:cNvPr id="1048618" name="Content Placeholder 2"/>
          <p:cNvSpPr>
            <a:spLocks noGrp="1"/>
          </p:cNvSpPr>
          <p:nvPr>
            <p:ph idx="1"/>
          </p:nvPr>
        </p:nvSpPr>
        <p:spPr/>
        <p:txBody>
          <a:bodyPr>
            <a:normAutofit/>
          </a:bodyPr>
          <a:lstStyle/>
          <a:p>
            <a:pPr>
              <a:buNone/>
            </a:pPr>
            <a:r>
              <a:rPr lang="en-US" sz="2400" dirty="0" smtClean="0"/>
              <a:t>1. Lump sum Method</a:t>
            </a:r>
          </a:p>
          <a:p>
            <a:pPr>
              <a:buNone/>
            </a:pPr>
            <a:r>
              <a:rPr lang="en-US" sz="2400" dirty="0" smtClean="0"/>
              <a:t>2. On basis of Value of Shares or Shares Exchange Method</a:t>
            </a:r>
          </a:p>
          <a:p>
            <a:pPr>
              <a:buNone/>
            </a:pPr>
            <a:r>
              <a:rPr lang="en-US" sz="2400" dirty="0" smtClean="0"/>
              <a:t>3. Net Payment Method.</a:t>
            </a:r>
          </a:p>
          <a:p>
            <a:pPr>
              <a:buNone/>
            </a:pPr>
            <a:r>
              <a:rPr lang="en-US" sz="2400" dirty="0" smtClean="0"/>
              <a:t>4. Net Worth or Net Assets Method.</a:t>
            </a:r>
            <a:endParaRPr lang="en-IN"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p:txBody>
          <a:bodyPr>
            <a:normAutofit/>
          </a:bodyPr>
          <a:lstStyle/>
          <a:p>
            <a:r>
              <a:rPr lang="en-US" dirty="0" smtClean="0"/>
              <a:t>Lump sum Method</a:t>
            </a:r>
            <a:endParaRPr lang="en-IN" dirty="0"/>
          </a:p>
        </p:txBody>
      </p:sp>
      <p:sp>
        <p:nvSpPr>
          <p:cNvPr id="1048620" name="Content Placeholder 2"/>
          <p:cNvSpPr>
            <a:spLocks noGrp="1"/>
          </p:cNvSpPr>
          <p:nvPr>
            <p:ph idx="1"/>
          </p:nvPr>
        </p:nvSpPr>
        <p:spPr/>
        <p:txBody>
          <a:bodyPr>
            <a:normAutofit/>
          </a:bodyPr>
          <a:lstStyle/>
          <a:p>
            <a:pPr algn="just">
              <a:buNone/>
            </a:pPr>
            <a:r>
              <a:rPr lang="en-US" sz="2400" dirty="0" smtClean="0"/>
              <a:t>Under this method, purchased consideration is specified at a </a:t>
            </a:r>
            <a:r>
              <a:rPr lang="en-US" sz="2400" b="1" dirty="0" smtClean="0"/>
              <a:t>particular figure </a:t>
            </a:r>
            <a:r>
              <a:rPr lang="en-US" sz="2400" dirty="0" smtClean="0"/>
              <a:t>and goodwill or capital reserve is arrived at on the basis of this figure.</a:t>
            </a:r>
          </a:p>
          <a:p>
            <a:pPr algn="just">
              <a:buNone/>
            </a:pPr>
            <a:r>
              <a:rPr lang="en-US" sz="2400" dirty="0" smtClean="0"/>
              <a:t>For example, a Company ABC ltd purchase the business of the company XYZ ltd at an agreed price of Rs.10,00,000 in all. Here the amount of Rs. 10,00,000 is the purchase consideration.</a:t>
            </a:r>
            <a:endParaRPr lang="en-IN"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a:xfrm>
            <a:off x="1435608" y="214290"/>
            <a:ext cx="7498080" cy="1203348"/>
          </a:xfrm>
        </p:spPr>
        <p:txBody>
          <a:bodyPr>
            <a:noAutofit/>
          </a:bodyPr>
          <a:lstStyle/>
          <a:p>
            <a:r>
              <a:rPr lang="en-US" sz="3600" dirty="0" smtClean="0"/>
              <a:t/>
            </a:r>
            <a:br>
              <a:rPr lang="en-US" sz="3600" dirty="0" smtClean="0"/>
            </a:br>
            <a:r>
              <a:rPr lang="en-US" sz="3600" dirty="0" smtClean="0"/>
              <a:t>On basis of Value of Shares or Shares Exchange Method</a:t>
            </a:r>
            <a:br>
              <a:rPr lang="en-US" sz="3600" dirty="0" smtClean="0"/>
            </a:br>
            <a:endParaRPr lang="en-IN" sz="3600" dirty="0"/>
          </a:p>
        </p:txBody>
      </p:sp>
      <p:sp>
        <p:nvSpPr>
          <p:cNvPr id="1048622" name="Content Placeholder 2"/>
          <p:cNvSpPr>
            <a:spLocks noGrp="1"/>
          </p:cNvSpPr>
          <p:nvPr>
            <p:ph idx="1"/>
          </p:nvPr>
        </p:nvSpPr>
        <p:spPr>
          <a:xfrm>
            <a:off x="1435608" y="1447800"/>
            <a:ext cx="7498080" cy="5124472"/>
          </a:xfrm>
        </p:spPr>
        <p:txBody>
          <a:bodyPr>
            <a:normAutofit lnSpcReduction="10000"/>
          </a:bodyPr>
          <a:lstStyle/>
          <a:p>
            <a:pPr algn="just">
              <a:buNone/>
            </a:pPr>
            <a:r>
              <a:rPr lang="en-US" sz="2400" dirty="0" smtClean="0"/>
              <a:t>Under this method, the purchase consideration is required to be calculated on the </a:t>
            </a:r>
            <a:r>
              <a:rPr lang="en-US" sz="2400" b="1" dirty="0" smtClean="0"/>
              <a:t>basis of intrinsic value of shares. </a:t>
            </a:r>
          </a:p>
          <a:p>
            <a:pPr algn="just">
              <a:buNone/>
            </a:pPr>
            <a:r>
              <a:rPr lang="en-US" sz="2400" dirty="0" smtClean="0"/>
              <a:t>Intrinsic value is calculated by dividing the net assets available for equity shareholders by the number of equity shares.</a:t>
            </a:r>
          </a:p>
          <a:p>
            <a:pPr algn="just">
              <a:buNone/>
            </a:pPr>
            <a:r>
              <a:rPr lang="en-US" sz="2400" dirty="0" smtClean="0"/>
              <a:t> </a:t>
            </a:r>
            <a:r>
              <a:rPr lang="en-US" sz="2400" b="1" dirty="0" smtClean="0"/>
              <a:t>This value determines the ratio of exchange of the shares between the transferee and transferor companies</a:t>
            </a:r>
            <a:r>
              <a:rPr lang="en-US" sz="2400" dirty="0" smtClean="0"/>
              <a:t>.</a:t>
            </a:r>
          </a:p>
          <a:p>
            <a:pPr algn="just">
              <a:buNone/>
            </a:pPr>
            <a:endParaRPr lang="en-US" sz="2400" dirty="0" smtClean="0"/>
          </a:p>
          <a:p>
            <a:pPr>
              <a:buNone/>
            </a:pPr>
            <a:r>
              <a:rPr lang="en-US" sz="2400" b="1" dirty="0" smtClean="0"/>
              <a:t>Intrinsic value of share </a:t>
            </a:r>
            <a:r>
              <a:rPr lang="en-US" sz="2400" dirty="0" smtClean="0"/>
              <a:t>=                           		  </a:t>
            </a:r>
            <a:r>
              <a:rPr lang="en-US" sz="2400" u="sng" dirty="0" smtClean="0"/>
              <a:t> Net assets available for Equity Shareholders </a:t>
            </a:r>
            <a:r>
              <a:rPr lang="en-US" sz="2400" dirty="0" smtClean="0"/>
              <a:t>                         Number     of        equity      shares</a:t>
            </a:r>
            <a:endParaRPr lang="en-IN"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Content Placeholder 2"/>
          <p:cNvSpPr>
            <a:spLocks noGrp="1"/>
          </p:cNvSpPr>
          <p:nvPr>
            <p:ph idx="1"/>
          </p:nvPr>
        </p:nvSpPr>
        <p:spPr>
          <a:xfrm>
            <a:off x="1435608" y="357166"/>
            <a:ext cx="7498080" cy="5891234"/>
          </a:xfrm>
        </p:spPr>
        <p:txBody>
          <a:bodyPr>
            <a:normAutofit fontScale="80645" lnSpcReduction="20000"/>
          </a:bodyPr>
          <a:lstStyle/>
          <a:p>
            <a:pPr>
              <a:buNone/>
            </a:pPr>
            <a:endParaRPr lang="en-US" dirty="0" smtClean="0"/>
          </a:p>
          <a:p>
            <a:pPr algn="just">
              <a:buNone/>
            </a:pPr>
            <a:r>
              <a:rPr lang="en-US" sz="3100" dirty="0" smtClean="0"/>
              <a:t>E.g. Suppose A ltd and B ltd are two companies involved in same business. Their capital is Rs. 6,00,000 and Rs. 2,00,000 (each of Rs.10).The two companies arrived to amalgamate in AB ltd. If each share of A ltd and B ltd is valued at Rs. 10 and Rs. 20 respectively for the purpose of </a:t>
            </a:r>
            <a:r>
              <a:rPr lang="en-US" sz="3100" dirty="0" err="1" smtClean="0"/>
              <a:t>amalagmation</a:t>
            </a:r>
            <a:r>
              <a:rPr lang="en-US" sz="3100" dirty="0" smtClean="0"/>
              <a:t>, the purchase consideration will be as under :</a:t>
            </a:r>
          </a:p>
          <a:p>
            <a:pPr algn="just">
              <a:buNone/>
            </a:pPr>
            <a:r>
              <a:rPr lang="en-US" sz="3100" dirty="0" smtClean="0"/>
              <a:t>                                  A ltd                 B ltd</a:t>
            </a:r>
          </a:p>
          <a:p>
            <a:pPr algn="just">
              <a:buNone/>
            </a:pPr>
            <a:r>
              <a:rPr lang="en-US" sz="3100" dirty="0" smtClean="0"/>
              <a:t>60000 </a:t>
            </a:r>
            <a:r>
              <a:rPr lang="en-US" sz="3100" dirty="0" smtClean="0">
                <a:hlinkClick r:id="rId2"/>
              </a:rPr>
              <a:t>shares@Rs.10</a:t>
            </a:r>
            <a:r>
              <a:rPr lang="en-US" sz="3100" dirty="0" smtClean="0"/>
              <a:t>    600000               -</a:t>
            </a:r>
          </a:p>
          <a:p>
            <a:pPr algn="just">
              <a:buNone/>
            </a:pPr>
            <a:r>
              <a:rPr lang="en-US" sz="3100" dirty="0" smtClean="0"/>
              <a:t>20000 </a:t>
            </a:r>
            <a:r>
              <a:rPr lang="en-US" sz="3100" dirty="0" smtClean="0">
                <a:hlinkClick r:id="rId3"/>
              </a:rPr>
              <a:t>shares@Rs.20</a:t>
            </a:r>
            <a:r>
              <a:rPr lang="en-US" sz="3100" dirty="0" smtClean="0">
                <a:solidFill>
                  <a:srgbClr val="FF0000"/>
                </a:solidFill>
              </a:rPr>
              <a:t> </a:t>
            </a:r>
            <a:r>
              <a:rPr lang="en-US" sz="3100" dirty="0" smtClean="0"/>
              <a:t>       -                400000</a:t>
            </a:r>
          </a:p>
          <a:p>
            <a:pPr algn="just">
              <a:buNone/>
            </a:pPr>
            <a:endParaRPr lang="en-US" sz="3100" dirty="0" smtClean="0"/>
          </a:p>
          <a:p>
            <a:pPr algn="just">
              <a:buNone/>
            </a:pPr>
            <a:r>
              <a:rPr lang="en-US" sz="3100" dirty="0" smtClean="0"/>
              <a:t>Note: While issuing shares to individual shareholders of the selling company, these may be in fractions. A company cannot issue shares in fraction but it can issue fractional certificates or coupons or pay cash for the fractions.</a:t>
            </a:r>
            <a:endParaRPr lang="en-IN" sz="3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Title 1"/>
          <p:cNvSpPr>
            <a:spLocks noGrp="1"/>
          </p:cNvSpPr>
          <p:nvPr>
            <p:ph type="title"/>
          </p:nvPr>
        </p:nvSpPr>
        <p:spPr>
          <a:xfrm>
            <a:off x="1435608" y="274638"/>
            <a:ext cx="7498080" cy="654032"/>
          </a:xfrm>
        </p:spPr>
        <p:txBody>
          <a:bodyPr>
            <a:normAutofit fontScale="90000"/>
          </a:bodyPr>
          <a:lstStyle/>
          <a:p>
            <a:r>
              <a:rPr lang="en-US" dirty="0" smtClean="0"/>
              <a:t/>
            </a:r>
            <a:br>
              <a:rPr lang="en-US" dirty="0" smtClean="0"/>
            </a:br>
            <a:r>
              <a:rPr lang="en-US" dirty="0" smtClean="0"/>
              <a:t>3.Net Payment Method.</a:t>
            </a:r>
            <a:br>
              <a:rPr lang="en-US" dirty="0" smtClean="0"/>
            </a:br>
            <a:endParaRPr lang="en-IN" dirty="0"/>
          </a:p>
        </p:txBody>
      </p:sp>
      <p:sp>
        <p:nvSpPr>
          <p:cNvPr id="1048625" name="Content Placeholder 2"/>
          <p:cNvSpPr>
            <a:spLocks noGrp="1"/>
          </p:cNvSpPr>
          <p:nvPr>
            <p:ph idx="1"/>
          </p:nvPr>
        </p:nvSpPr>
        <p:spPr>
          <a:xfrm>
            <a:off x="1435608" y="1142984"/>
            <a:ext cx="7498080" cy="5429288"/>
          </a:xfrm>
        </p:spPr>
        <p:txBody>
          <a:bodyPr>
            <a:normAutofit fontScale="62500" lnSpcReduction="20000"/>
          </a:bodyPr>
          <a:lstStyle/>
          <a:p>
            <a:pPr algn="just">
              <a:buNone/>
            </a:pPr>
            <a:r>
              <a:rPr lang="en-US" dirty="0" smtClean="0"/>
              <a:t>Under this method the purchase consideration is arrived at by merely </a:t>
            </a:r>
            <a:r>
              <a:rPr lang="en-US" b="1" dirty="0" smtClean="0"/>
              <a:t>adding every component of purchase consideration </a:t>
            </a:r>
            <a:r>
              <a:rPr lang="en-US" dirty="0" smtClean="0"/>
              <a:t>in respect of which the purchasing company makes payment.</a:t>
            </a:r>
          </a:p>
          <a:p>
            <a:pPr algn="just">
              <a:buNone/>
            </a:pPr>
            <a:r>
              <a:rPr lang="en-US" dirty="0" smtClean="0"/>
              <a:t>The </a:t>
            </a:r>
            <a:r>
              <a:rPr lang="en-US" b="1" dirty="0" smtClean="0"/>
              <a:t>following Points </a:t>
            </a:r>
            <a:r>
              <a:rPr lang="en-US" dirty="0" smtClean="0"/>
              <a:t>should be considered at the time of calculation of purchase consideration:</a:t>
            </a:r>
          </a:p>
          <a:p>
            <a:pPr algn="just">
              <a:buNone/>
            </a:pPr>
            <a:r>
              <a:rPr lang="en-US" dirty="0" smtClean="0"/>
              <a:t>1.The assets &amp; liabilities taken over by the transferee co. are not to be considered.</a:t>
            </a:r>
          </a:p>
          <a:p>
            <a:pPr algn="just">
              <a:buNone/>
            </a:pPr>
            <a:r>
              <a:rPr lang="en-US" dirty="0" smtClean="0"/>
              <a:t>2. Any payment whether in cash or shares made by the transferee co. for shareholders must be considered.</a:t>
            </a:r>
          </a:p>
          <a:p>
            <a:pPr algn="just">
              <a:buNone/>
            </a:pPr>
            <a:r>
              <a:rPr lang="en-US" dirty="0" smtClean="0"/>
              <a:t>3. If creditors and debtors are taken over by transferee co. to discharge subsequently such amount should not be considered in purchase consideration.</a:t>
            </a:r>
          </a:p>
          <a:p>
            <a:pPr algn="just">
              <a:buNone/>
            </a:pPr>
            <a:r>
              <a:rPr lang="en-US" dirty="0" smtClean="0"/>
              <a:t>4. If the liquidation expenses of the transfer co. are to be born by transfer co., these should not be increased in purchase consideration.</a:t>
            </a:r>
          </a:p>
          <a:p>
            <a:pPr algn="just">
              <a:buNone/>
            </a:pPr>
            <a:r>
              <a:rPr lang="en-US" dirty="0" smtClean="0"/>
              <a:t>5. Any payments made by the transferee co. to some other party on behalf of the transferor co. are to be ignored.</a:t>
            </a:r>
          </a:p>
          <a:p>
            <a:pPr algn="just">
              <a:buNone/>
            </a:pPr>
            <a:r>
              <a:rPr lang="en-US" dirty="0" smtClean="0"/>
              <a:t>6. When liabilities are taken over by transferee co. they are neither added or deducted to the amount of purchase consideration.</a:t>
            </a:r>
          </a:p>
          <a:p>
            <a:pPr algn="just">
              <a:buNone/>
            </a:pPr>
            <a:endParaRPr lang="en-US" dirty="0" smtClean="0"/>
          </a:p>
          <a:p>
            <a:pPr algn="just">
              <a:buNone/>
            </a:pPr>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Title 1"/>
          <p:cNvSpPr>
            <a:spLocks noGrp="1"/>
          </p:cNvSpPr>
          <p:nvPr>
            <p:ph type="title"/>
          </p:nvPr>
        </p:nvSpPr>
        <p:spPr/>
        <p:txBody>
          <a:bodyPr>
            <a:normAutofit fontScale="90000"/>
          </a:bodyPr>
          <a:lstStyle/>
          <a:p>
            <a:r>
              <a:rPr lang="en-US" sz="4000" dirty="0" smtClean="0"/>
              <a:t>4.Net Worth or Net Assets Method.</a:t>
            </a:r>
            <a:endParaRPr lang="en-IN" dirty="0"/>
          </a:p>
        </p:txBody>
      </p:sp>
      <p:sp>
        <p:nvSpPr>
          <p:cNvPr id="1048627" name="Content Placeholder 2"/>
          <p:cNvSpPr>
            <a:spLocks noGrp="1"/>
          </p:cNvSpPr>
          <p:nvPr>
            <p:ph idx="1"/>
          </p:nvPr>
        </p:nvSpPr>
        <p:spPr/>
        <p:txBody>
          <a:bodyPr/>
          <a:lstStyle/>
          <a:p>
            <a:pPr algn="just">
              <a:buNone/>
            </a:pPr>
            <a:r>
              <a:rPr lang="en-US" sz="2400" dirty="0" smtClean="0"/>
              <a:t>Under this method, purchase consideration is the difference between the value of the assets taken over and the liabilities assumed.</a:t>
            </a:r>
          </a:p>
          <a:p>
            <a:pPr algn="just">
              <a:buNone/>
            </a:pPr>
            <a:r>
              <a:rPr lang="en-US" sz="2400" b="1" dirty="0" smtClean="0"/>
              <a:t>Net asset or Net worth</a:t>
            </a:r>
            <a:r>
              <a:rPr lang="en-US" sz="2400" dirty="0" smtClean="0"/>
              <a:t> =</a:t>
            </a:r>
          </a:p>
          <a:p>
            <a:pPr algn="just">
              <a:buNone/>
            </a:pPr>
            <a:r>
              <a:rPr lang="en-US" sz="2400" dirty="0" smtClean="0"/>
              <a:t>Assets taken over – Liabilities assumed</a:t>
            </a:r>
          </a:p>
          <a:p>
            <a:pPr algn="just">
              <a:buNone/>
            </a:pPr>
            <a:r>
              <a:rPr lang="en-US" sz="2400" dirty="0" smtClean="0"/>
              <a:t>(at agreed value)          (at agreed value</a:t>
            </a:r>
            <a:r>
              <a:rPr lang="en-US" dirty="0" smtClean="0"/>
              <a:t>)</a:t>
            </a:r>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Title 1"/>
          <p:cNvSpPr>
            <a:spLocks noGrp="1"/>
          </p:cNvSpPr>
          <p:nvPr>
            <p:ph type="title"/>
          </p:nvPr>
        </p:nvSpPr>
        <p:spPr>
          <a:xfrm>
            <a:off x="1435608" y="274638"/>
            <a:ext cx="7498080" cy="725470"/>
          </a:xfrm>
        </p:spPr>
        <p:txBody>
          <a:bodyPr>
            <a:normAutofit fontScale="90000"/>
          </a:bodyPr>
          <a:lstStyle/>
          <a:p>
            <a:r>
              <a:rPr lang="en-US" dirty="0" smtClean="0"/>
              <a:t>Important points to be considered :</a:t>
            </a:r>
            <a:endParaRPr lang="en-IN" dirty="0"/>
          </a:p>
        </p:txBody>
      </p:sp>
      <p:sp>
        <p:nvSpPr>
          <p:cNvPr id="1048629" name="Content Placeholder 2"/>
          <p:cNvSpPr>
            <a:spLocks noGrp="1"/>
          </p:cNvSpPr>
          <p:nvPr>
            <p:ph idx="1"/>
          </p:nvPr>
        </p:nvSpPr>
        <p:spPr>
          <a:xfrm>
            <a:off x="1435608" y="1142984"/>
            <a:ext cx="7498080" cy="5429288"/>
          </a:xfrm>
        </p:spPr>
        <p:txBody>
          <a:bodyPr>
            <a:normAutofit fontScale="68750" lnSpcReduction="20000"/>
          </a:bodyPr>
          <a:lstStyle/>
          <a:p>
            <a:pPr algn="just"/>
            <a:r>
              <a:rPr lang="en-US" dirty="0" smtClean="0"/>
              <a:t>Assets taken over by purchasing Co. should be valued at agreed price.</a:t>
            </a:r>
          </a:p>
          <a:p>
            <a:pPr algn="just"/>
            <a:r>
              <a:rPr lang="en-US" dirty="0" smtClean="0"/>
              <a:t>All assets means not just the tangible assets e.g. cash and bank but the intangible assets e.g. goodwill, trademarks etc. all taken at agreed value.</a:t>
            </a:r>
          </a:p>
          <a:p>
            <a:pPr algn="just"/>
            <a:r>
              <a:rPr lang="en-US" dirty="0" smtClean="0"/>
              <a:t>The liabilities assumed by purchasing company are deducted at their agreed value. The term liabilities does not include undistributed profits like reserve fund ,general  fund, share premium, insurance fund.</a:t>
            </a:r>
          </a:p>
          <a:p>
            <a:pPr algn="just"/>
            <a:r>
              <a:rPr lang="en-US" dirty="0" smtClean="0"/>
              <a:t>The consideration for the amalgamation should include any non-cash element at fair value. In case of issue of securities, the value fixed by the statutory authorities may be taken to be their fair value.</a:t>
            </a:r>
          </a:p>
          <a:p>
            <a:pPr algn="just"/>
            <a:r>
              <a:rPr lang="en-US" dirty="0" smtClean="0"/>
              <a:t>Where the scheme of amalgamation provide for an adjustment to the consideration contingent on one or more future events, the amount of additional payment should be included in the consideration if payment is probable and a reasonable estimate of the amount can be made.</a:t>
            </a:r>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Title 1"/>
          <p:cNvSpPr>
            <a:spLocks noGrp="1"/>
          </p:cNvSpPr>
          <p:nvPr>
            <p:ph type="title"/>
          </p:nvPr>
        </p:nvSpPr>
        <p:spPr>
          <a:xfrm>
            <a:off x="1000100" y="274638"/>
            <a:ext cx="8143900" cy="1439850"/>
          </a:xfrm>
        </p:spPr>
        <p:txBody>
          <a:bodyPr>
            <a:normAutofit fontScale="90000"/>
          </a:bodyPr>
          <a:lstStyle/>
          <a:p>
            <a:r>
              <a:rPr lang="en-US" sz="3000" dirty="0" smtClean="0"/>
              <a:t>The following entries should be passed in the books of transferor and transferee companies in the case of amalgamation</a:t>
            </a:r>
            <a:br>
              <a:rPr lang="en-US" sz="3000" dirty="0" smtClean="0"/>
            </a:br>
            <a:endParaRPr lang="en-IN" sz="3000" dirty="0"/>
          </a:p>
        </p:txBody>
      </p:sp>
      <p:sp>
        <p:nvSpPr>
          <p:cNvPr id="1048631" name="Content Placeholder 2"/>
          <p:cNvSpPr>
            <a:spLocks noGrp="1"/>
          </p:cNvSpPr>
          <p:nvPr>
            <p:ph idx="1"/>
          </p:nvPr>
        </p:nvSpPr>
        <p:spPr>
          <a:xfrm>
            <a:off x="1000100" y="1500174"/>
            <a:ext cx="7933588" cy="5143536"/>
          </a:xfrm>
        </p:spPr>
        <p:txBody>
          <a:bodyPr>
            <a:normAutofit fontScale="68000" lnSpcReduction="20000"/>
          </a:bodyPr>
          <a:lstStyle/>
          <a:p>
            <a:pPr>
              <a:buNone/>
            </a:pPr>
            <a:r>
              <a:rPr lang="en-US" sz="4600" dirty="0" smtClean="0"/>
              <a:t>In books of Transferor co.</a:t>
            </a:r>
            <a:endParaRPr lang="en-IN" sz="4600" dirty="0" smtClean="0"/>
          </a:p>
          <a:p>
            <a:pPr>
              <a:buNone/>
            </a:pPr>
            <a:r>
              <a:rPr lang="en-US" sz="3100" i="1" dirty="0" smtClean="0"/>
              <a:t>1. </a:t>
            </a:r>
            <a:r>
              <a:rPr lang="en-US" sz="3100" i="1" u="sng" dirty="0" smtClean="0"/>
              <a:t>For transferring assets taken over by the transferee company</a:t>
            </a:r>
            <a:r>
              <a:rPr lang="en-US" sz="3100" i="1" dirty="0" smtClean="0"/>
              <a:t>.</a:t>
            </a:r>
          </a:p>
          <a:p>
            <a:pPr>
              <a:buNone/>
            </a:pPr>
            <a:r>
              <a:rPr lang="en-US" dirty="0" smtClean="0"/>
              <a:t>		</a:t>
            </a:r>
            <a:r>
              <a:rPr lang="en-US" sz="3400" dirty="0" err="1" smtClean="0"/>
              <a:t>Realisation</a:t>
            </a:r>
            <a:r>
              <a:rPr lang="en-US" sz="3400" dirty="0" smtClean="0"/>
              <a:t> a/c			Dr.</a:t>
            </a:r>
          </a:p>
          <a:p>
            <a:pPr>
              <a:buNone/>
            </a:pPr>
            <a:r>
              <a:rPr lang="en-US" sz="3400" dirty="0" smtClean="0"/>
              <a:t>   			To Various assets (individually)(at book value)</a:t>
            </a:r>
          </a:p>
          <a:p>
            <a:pPr>
              <a:buNone/>
            </a:pPr>
            <a:r>
              <a:rPr lang="en-US" sz="2900" dirty="0" smtClean="0"/>
              <a:t>Note : Assets on which some provisions has been made are to be transferred to </a:t>
            </a:r>
            <a:r>
              <a:rPr lang="en-US" sz="2900" dirty="0" err="1" smtClean="0"/>
              <a:t>realisation</a:t>
            </a:r>
            <a:r>
              <a:rPr lang="en-US" sz="2900" dirty="0" smtClean="0"/>
              <a:t> account at their gross figures and provisions made should be transferred along with liabilities.</a:t>
            </a:r>
          </a:p>
          <a:p>
            <a:pPr>
              <a:buNone/>
            </a:pPr>
            <a:endParaRPr lang="en-US" sz="2500" dirty="0" smtClean="0"/>
          </a:p>
          <a:p>
            <a:pPr>
              <a:buNone/>
            </a:pPr>
            <a:r>
              <a:rPr lang="en-US" sz="3100" i="1" dirty="0" smtClean="0"/>
              <a:t>2. </a:t>
            </a:r>
            <a:r>
              <a:rPr lang="en-US" sz="3100" i="1" u="sng" dirty="0" smtClean="0"/>
              <a:t>For transferring liabilities taken over by the transferee company.</a:t>
            </a:r>
          </a:p>
          <a:p>
            <a:pPr>
              <a:buNone/>
            </a:pPr>
            <a:r>
              <a:rPr lang="en-US" dirty="0" smtClean="0"/>
              <a:t>		</a:t>
            </a:r>
            <a:r>
              <a:rPr lang="en-US" sz="3400" dirty="0" smtClean="0"/>
              <a:t>Various liabilities a/c 		Dr. 	(at book value)</a:t>
            </a:r>
          </a:p>
          <a:p>
            <a:pPr>
              <a:lnSpc>
                <a:spcPct val="90000"/>
              </a:lnSpc>
              <a:buNone/>
            </a:pPr>
            <a:r>
              <a:rPr lang="en-US" sz="3400" dirty="0" smtClean="0"/>
              <a:t>   			 To </a:t>
            </a:r>
            <a:r>
              <a:rPr lang="en-US" sz="3400" dirty="0" err="1" smtClean="0"/>
              <a:t>Realisation</a:t>
            </a:r>
            <a:r>
              <a:rPr lang="en-US" sz="3400" dirty="0" smtClean="0"/>
              <a:t> a/c</a:t>
            </a:r>
          </a:p>
          <a:p>
            <a:pPr>
              <a:buNone/>
            </a:pPr>
            <a:r>
              <a:rPr lang="en-US" sz="2900" dirty="0" smtClean="0"/>
              <a:t>Note: Only those liabilities are to be transferred which have been assumed by the transferee co. If there is any fund which partially represents liability and partially represents undistributed profit, then that portion which represents liability should be transferred to </a:t>
            </a:r>
            <a:r>
              <a:rPr lang="en-US" sz="2900" dirty="0" err="1" smtClean="0"/>
              <a:t>realisation</a:t>
            </a:r>
            <a:r>
              <a:rPr lang="en-US" sz="2900" dirty="0" smtClean="0"/>
              <a:t> a/c.</a:t>
            </a:r>
            <a:endParaRPr lang="en-US" sz="2900" u="sng"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
          <p:cNvSpPr>
            <a:spLocks noGrp="1"/>
          </p:cNvSpPr>
          <p:nvPr>
            <p:ph type="title"/>
          </p:nvPr>
        </p:nvSpPr>
        <p:spPr/>
        <p:txBody>
          <a:bodyPr/>
          <a:lstStyle/>
          <a:p>
            <a:r>
              <a:rPr lang="en-US" dirty="0" smtClean="0"/>
              <a:t>Meaning of Amalgamation</a:t>
            </a:r>
            <a:endParaRPr lang="en-IN" dirty="0"/>
          </a:p>
        </p:txBody>
      </p:sp>
      <p:sp>
        <p:nvSpPr>
          <p:cNvPr id="1048601" name="Content Placeholder 2"/>
          <p:cNvSpPr>
            <a:spLocks noGrp="1"/>
          </p:cNvSpPr>
          <p:nvPr>
            <p:ph idx="1"/>
          </p:nvPr>
        </p:nvSpPr>
        <p:spPr/>
        <p:txBody>
          <a:bodyPr>
            <a:normAutofit/>
          </a:bodyPr>
          <a:lstStyle/>
          <a:p>
            <a:pPr algn="just">
              <a:buNone/>
            </a:pPr>
            <a:r>
              <a:rPr lang="en-US" sz="2400" dirty="0" smtClean="0"/>
              <a:t>When </a:t>
            </a:r>
            <a:r>
              <a:rPr lang="en-US" sz="2400" b="1" dirty="0" smtClean="0"/>
              <a:t>two or more existing companies go into liquidation </a:t>
            </a:r>
            <a:r>
              <a:rPr lang="en-US" sz="2400" dirty="0" smtClean="0"/>
              <a:t>and a </a:t>
            </a:r>
            <a:r>
              <a:rPr lang="en-US" sz="2400" b="1" dirty="0" smtClean="0"/>
              <a:t>new company is formed</a:t>
            </a:r>
            <a:r>
              <a:rPr lang="en-US" sz="2400" dirty="0" smtClean="0"/>
              <a:t> to </a:t>
            </a:r>
            <a:r>
              <a:rPr lang="en-US" sz="2400" b="1" dirty="0" smtClean="0"/>
              <a:t>take over their business </a:t>
            </a:r>
            <a:r>
              <a:rPr lang="en-US" sz="2400" dirty="0" smtClean="0"/>
              <a:t>, it is known as amalgamation. </a:t>
            </a:r>
          </a:p>
          <a:p>
            <a:pPr algn="just">
              <a:buNone/>
            </a:pPr>
            <a:r>
              <a:rPr lang="en-US" sz="2400" dirty="0" smtClean="0"/>
              <a:t>The institute of chartered accountants of India has issued</a:t>
            </a:r>
            <a:r>
              <a:rPr lang="en-US" sz="2400" b="1" dirty="0" smtClean="0"/>
              <a:t> Accounting Standard 14 (AS 14) </a:t>
            </a:r>
            <a:r>
              <a:rPr lang="en-US" sz="2400" dirty="0" smtClean="0"/>
              <a:t>on accounting for amalgamation. This standard specifies the </a:t>
            </a:r>
            <a:r>
              <a:rPr lang="en-US" sz="2400" b="1" dirty="0" smtClean="0"/>
              <a:t>procedure of accounting for amalgamation </a:t>
            </a:r>
            <a:r>
              <a:rPr lang="en-US" sz="2400" dirty="0" smtClean="0"/>
              <a:t>and the treatment of any resultant goodwill or reserve.</a:t>
            </a:r>
            <a:endParaRPr lang="en-IN"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Title 1"/>
          <p:cNvSpPr>
            <a:spLocks noGrp="1"/>
          </p:cNvSpPr>
          <p:nvPr>
            <p:ph type="title"/>
          </p:nvPr>
        </p:nvSpPr>
        <p:spPr/>
        <p:txBody>
          <a:bodyPr>
            <a:normAutofit/>
          </a:bodyPr>
          <a:lstStyle/>
          <a:p>
            <a:r>
              <a:rPr lang="en-US" dirty="0" smtClean="0"/>
              <a:t> </a:t>
            </a:r>
            <a:endParaRPr lang="en-IN" dirty="0"/>
          </a:p>
        </p:txBody>
      </p:sp>
      <p:sp>
        <p:nvSpPr>
          <p:cNvPr id="1048633" name="Content Placeholder 2"/>
          <p:cNvSpPr>
            <a:spLocks noGrp="1"/>
          </p:cNvSpPr>
          <p:nvPr>
            <p:ph idx="1"/>
          </p:nvPr>
        </p:nvSpPr>
        <p:spPr>
          <a:xfrm>
            <a:off x="1000100" y="214290"/>
            <a:ext cx="8143900" cy="6429420"/>
          </a:xfrm>
        </p:spPr>
        <p:txBody>
          <a:bodyPr>
            <a:normAutofit/>
          </a:bodyPr>
          <a:lstStyle/>
          <a:p>
            <a:pPr>
              <a:buNone/>
            </a:pPr>
            <a:r>
              <a:rPr lang="en-US" sz="2200" dirty="0" smtClean="0"/>
              <a:t>3</a:t>
            </a:r>
            <a:r>
              <a:rPr lang="en-US" sz="2200" i="1" dirty="0" smtClean="0"/>
              <a:t>. </a:t>
            </a:r>
            <a:r>
              <a:rPr lang="en-US" sz="2200" i="1" u="sng" dirty="0" smtClean="0"/>
              <a:t>For Purchase consideration</a:t>
            </a:r>
          </a:p>
          <a:p>
            <a:pPr>
              <a:buNone/>
            </a:pPr>
            <a:r>
              <a:rPr lang="en-US" sz="2400" dirty="0" smtClean="0"/>
              <a:t>		Transferee Company’s a/c		Dr.</a:t>
            </a:r>
          </a:p>
          <a:p>
            <a:pPr>
              <a:buNone/>
            </a:pPr>
            <a:r>
              <a:rPr lang="en-US" sz="2400" dirty="0" smtClean="0"/>
              <a:t> 			To </a:t>
            </a:r>
            <a:r>
              <a:rPr lang="en-US" sz="2400" dirty="0" err="1" smtClean="0"/>
              <a:t>Realisation</a:t>
            </a:r>
            <a:r>
              <a:rPr lang="en-US" sz="2400" dirty="0" smtClean="0"/>
              <a:t> a/c</a:t>
            </a:r>
          </a:p>
          <a:p>
            <a:pPr>
              <a:buNone/>
            </a:pPr>
            <a:r>
              <a:rPr lang="en-US" sz="2200" i="1" dirty="0" smtClean="0"/>
              <a:t>4. </a:t>
            </a:r>
            <a:r>
              <a:rPr lang="en-US" sz="2200" i="1" u="sng" dirty="0" smtClean="0"/>
              <a:t>For receiving PC from the transferee Co</a:t>
            </a:r>
            <a:r>
              <a:rPr lang="en-US" sz="2200" i="1" dirty="0" smtClean="0"/>
              <a:t>.</a:t>
            </a:r>
          </a:p>
          <a:p>
            <a:pPr>
              <a:buNone/>
            </a:pPr>
            <a:r>
              <a:rPr lang="en-US" sz="2400" dirty="0" smtClean="0"/>
              <a:t>		Bank a/c 				Dr.</a:t>
            </a:r>
          </a:p>
          <a:p>
            <a:pPr>
              <a:buNone/>
            </a:pPr>
            <a:r>
              <a:rPr lang="en-US" sz="2400" dirty="0" smtClean="0"/>
              <a:t>		Shares in transferee Co. a/c		Dr.</a:t>
            </a:r>
          </a:p>
          <a:p>
            <a:pPr>
              <a:buNone/>
            </a:pPr>
            <a:r>
              <a:rPr lang="en-US" sz="2400" dirty="0" smtClean="0"/>
              <a:t>			To Transferee Co a/c</a:t>
            </a:r>
          </a:p>
          <a:p>
            <a:pPr>
              <a:buNone/>
            </a:pPr>
            <a:r>
              <a:rPr lang="en-US" sz="2200" i="1" dirty="0" smtClean="0"/>
              <a:t>5.</a:t>
            </a:r>
            <a:r>
              <a:rPr lang="en-US" sz="2200" i="1" u="sng" dirty="0" smtClean="0"/>
              <a:t>For assets sold </a:t>
            </a:r>
            <a:r>
              <a:rPr lang="en-US" sz="2200" i="1" u="sng" dirty="0" err="1" smtClean="0"/>
              <a:t>bt</a:t>
            </a:r>
            <a:r>
              <a:rPr lang="en-US" sz="2200" i="1" u="sng" dirty="0" smtClean="0"/>
              <a:t> the transferor co. not taken over by the transferee co.</a:t>
            </a:r>
          </a:p>
          <a:p>
            <a:pPr>
              <a:buNone/>
            </a:pPr>
            <a:r>
              <a:rPr lang="en-US" sz="2400" dirty="0" smtClean="0"/>
              <a:t>		Bank a/c				Dr.</a:t>
            </a:r>
          </a:p>
          <a:p>
            <a:pPr>
              <a:buNone/>
            </a:pPr>
            <a:r>
              <a:rPr lang="en-US" sz="2400" dirty="0" smtClean="0"/>
              <a:t>		</a:t>
            </a:r>
            <a:r>
              <a:rPr lang="en-US" sz="2400" dirty="0" err="1" smtClean="0"/>
              <a:t>Realisation</a:t>
            </a:r>
            <a:r>
              <a:rPr lang="en-US" sz="2400" dirty="0" smtClean="0"/>
              <a:t> a/c (if loss on sale of assets)Dr.</a:t>
            </a:r>
          </a:p>
          <a:p>
            <a:pPr>
              <a:buNone/>
            </a:pPr>
            <a:r>
              <a:rPr lang="en-US" sz="2400" dirty="0" smtClean="0"/>
              <a:t>			To Assets a/c</a:t>
            </a:r>
          </a:p>
          <a:p>
            <a:pPr>
              <a:buNone/>
            </a:pPr>
            <a:r>
              <a:rPr lang="en-US" sz="2400" dirty="0" smtClean="0"/>
              <a:t>			 To </a:t>
            </a:r>
            <a:r>
              <a:rPr lang="en-US" sz="2400" dirty="0" err="1" smtClean="0"/>
              <a:t>Realisation</a:t>
            </a:r>
            <a:r>
              <a:rPr lang="en-US" sz="2400" dirty="0" smtClean="0"/>
              <a:t> a/c (if profit on sale of assets)</a:t>
            </a:r>
          </a:p>
          <a:p>
            <a:pPr>
              <a:buNone/>
            </a:pPr>
            <a:endParaRPr lang="en-IN"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Content Placeholder 2"/>
          <p:cNvSpPr>
            <a:spLocks noGrp="1"/>
          </p:cNvSpPr>
          <p:nvPr>
            <p:ph idx="1"/>
          </p:nvPr>
        </p:nvSpPr>
        <p:spPr>
          <a:xfrm>
            <a:off x="1000100" y="142852"/>
            <a:ext cx="8143900" cy="6715148"/>
          </a:xfrm>
        </p:spPr>
        <p:txBody>
          <a:bodyPr>
            <a:normAutofit fontScale="51875" lnSpcReduction="20000"/>
          </a:bodyPr>
          <a:lstStyle/>
          <a:p>
            <a:pPr>
              <a:buNone/>
            </a:pPr>
            <a:r>
              <a:rPr lang="en-US" sz="4000" i="1" dirty="0" smtClean="0"/>
              <a:t>6.</a:t>
            </a:r>
            <a:r>
              <a:rPr lang="en-US" sz="4000" i="1" u="sng" dirty="0" smtClean="0"/>
              <a:t> For Liquidation Expenses</a:t>
            </a:r>
          </a:p>
          <a:p>
            <a:pPr>
              <a:buNone/>
            </a:pPr>
            <a:r>
              <a:rPr lang="en-US" dirty="0" smtClean="0"/>
              <a:t> </a:t>
            </a:r>
            <a:r>
              <a:rPr lang="en-US" sz="3600" dirty="0" smtClean="0"/>
              <a:t>(a</a:t>
            </a:r>
            <a:r>
              <a:rPr lang="en-US" sz="3600" u="sng" dirty="0" smtClean="0"/>
              <a:t>) If expenses are to be met by transferor co.</a:t>
            </a:r>
          </a:p>
          <a:p>
            <a:pPr>
              <a:buNone/>
            </a:pPr>
            <a:r>
              <a:rPr lang="en-US" sz="4400" dirty="0" smtClean="0"/>
              <a:t>		</a:t>
            </a:r>
            <a:r>
              <a:rPr lang="en-US" sz="4400" dirty="0" err="1" smtClean="0"/>
              <a:t>Realisation</a:t>
            </a:r>
            <a:r>
              <a:rPr lang="en-US" sz="4400" dirty="0" smtClean="0"/>
              <a:t> a/c			Dr.</a:t>
            </a:r>
            <a:endParaRPr lang="en-IN" sz="4400" dirty="0" smtClean="0"/>
          </a:p>
          <a:p>
            <a:pPr>
              <a:buNone/>
            </a:pPr>
            <a:r>
              <a:rPr lang="en-US" sz="4400" dirty="0" smtClean="0"/>
              <a:t>			To Bank a/c</a:t>
            </a:r>
          </a:p>
          <a:p>
            <a:pPr>
              <a:buNone/>
            </a:pPr>
            <a:r>
              <a:rPr lang="en-US" sz="3600" dirty="0" smtClean="0"/>
              <a:t>(</a:t>
            </a:r>
            <a:r>
              <a:rPr lang="en-US" sz="3600" u="sng" dirty="0" smtClean="0"/>
              <a:t>b)If Expenses are to be met by transferee co. there are</a:t>
            </a:r>
            <a:r>
              <a:rPr lang="en-US" sz="3600" b="1" u="sng" dirty="0" smtClean="0"/>
              <a:t> two </a:t>
            </a:r>
            <a:r>
              <a:rPr lang="en-US" sz="3600" u="sng" dirty="0" smtClean="0"/>
              <a:t>alternatives </a:t>
            </a:r>
            <a:r>
              <a:rPr lang="en-US" sz="3600" dirty="0" smtClean="0"/>
              <a:t>:</a:t>
            </a:r>
          </a:p>
          <a:p>
            <a:pPr>
              <a:buNone/>
            </a:pPr>
            <a:r>
              <a:rPr lang="en-US" sz="3600" u="sng" dirty="0" smtClean="0"/>
              <a:t>First alternative : No entry</a:t>
            </a:r>
          </a:p>
          <a:p>
            <a:pPr>
              <a:buNone/>
            </a:pPr>
            <a:r>
              <a:rPr lang="en-US" sz="3600" u="sng" dirty="0" smtClean="0"/>
              <a:t>Second alternative </a:t>
            </a:r>
            <a:r>
              <a:rPr lang="en-US" sz="3600" dirty="0" smtClean="0"/>
              <a:t>:</a:t>
            </a:r>
          </a:p>
          <a:p>
            <a:pPr marL="653796" indent="-571500">
              <a:buNone/>
            </a:pPr>
            <a:r>
              <a:rPr lang="en-US" sz="4400" dirty="0" smtClean="0"/>
              <a:t>(</a:t>
            </a:r>
            <a:r>
              <a:rPr lang="en-US" sz="4400" dirty="0" err="1" smtClean="0"/>
              <a:t>i</a:t>
            </a:r>
            <a:r>
              <a:rPr lang="en-US" sz="4400" dirty="0" smtClean="0"/>
              <a:t>)		Transferee Co. a/c		Dr.</a:t>
            </a:r>
          </a:p>
          <a:p>
            <a:pPr marL="653796" indent="-571500">
              <a:buNone/>
            </a:pPr>
            <a:r>
              <a:rPr lang="en-US" sz="4400" dirty="0" smtClean="0"/>
              <a:t>			To Bank a/c</a:t>
            </a:r>
          </a:p>
          <a:p>
            <a:pPr marL="653796" indent="-571500">
              <a:buNone/>
            </a:pPr>
            <a:r>
              <a:rPr lang="en-US" sz="4400" dirty="0" smtClean="0"/>
              <a:t>(ii)		Bank a/c			Dr.</a:t>
            </a:r>
          </a:p>
          <a:p>
            <a:pPr marL="653796" indent="-571500">
              <a:buNone/>
            </a:pPr>
            <a:r>
              <a:rPr lang="en-US" sz="4400" dirty="0" smtClean="0"/>
              <a:t>			To Transferee co.’s a/c</a:t>
            </a:r>
          </a:p>
          <a:p>
            <a:pPr marL="653796" indent="-571500">
              <a:buNone/>
            </a:pPr>
            <a:r>
              <a:rPr lang="en-US" sz="4000" i="1" dirty="0" smtClean="0"/>
              <a:t>7. </a:t>
            </a:r>
            <a:r>
              <a:rPr lang="en-US" sz="4000" i="1" u="sng" dirty="0" smtClean="0"/>
              <a:t>For liabilities not taken over by the transferee co. when paid by the transferor co.</a:t>
            </a:r>
          </a:p>
          <a:p>
            <a:pPr marL="653796" indent="-571500">
              <a:buNone/>
            </a:pPr>
            <a:r>
              <a:rPr lang="en-US" sz="4400" dirty="0" smtClean="0"/>
              <a:t>		Various liabilities a/c		Dr.</a:t>
            </a:r>
          </a:p>
          <a:p>
            <a:pPr marL="653796" indent="-571500">
              <a:buNone/>
            </a:pPr>
            <a:r>
              <a:rPr lang="en-US" sz="4400" dirty="0" smtClean="0"/>
              <a:t>		</a:t>
            </a:r>
            <a:r>
              <a:rPr lang="en-US" sz="4400" dirty="0" err="1" smtClean="0"/>
              <a:t>Realisation</a:t>
            </a:r>
            <a:r>
              <a:rPr lang="en-US" sz="4400" dirty="0" smtClean="0"/>
              <a:t> a/c (if excess payment is made)</a:t>
            </a:r>
          </a:p>
          <a:p>
            <a:pPr marL="653796" indent="-571500">
              <a:buNone/>
            </a:pPr>
            <a:r>
              <a:rPr lang="en-US" sz="4400" dirty="0" smtClean="0"/>
              <a:t>			To Bank a/c </a:t>
            </a:r>
          </a:p>
          <a:p>
            <a:pPr marL="653796" indent="-571500">
              <a:buNone/>
            </a:pPr>
            <a:r>
              <a:rPr lang="en-US" sz="4400" dirty="0" smtClean="0"/>
              <a:t>  				or</a:t>
            </a:r>
          </a:p>
          <a:p>
            <a:pPr marL="653796" indent="-571500">
              <a:buNone/>
            </a:pPr>
            <a:r>
              <a:rPr lang="en-US" sz="4400" dirty="0" smtClean="0"/>
              <a:t>			To Shares in transferee Co. a/c</a:t>
            </a:r>
          </a:p>
          <a:p>
            <a:pPr marL="653796" indent="-571500">
              <a:buNone/>
            </a:pPr>
            <a:r>
              <a:rPr lang="en-US" sz="4400" dirty="0" smtClean="0"/>
              <a:t>			To </a:t>
            </a:r>
            <a:r>
              <a:rPr lang="en-US" sz="4400" dirty="0" err="1" smtClean="0"/>
              <a:t>realisation</a:t>
            </a:r>
            <a:r>
              <a:rPr lang="en-US" sz="4400" dirty="0" smtClean="0"/>
              <a:t> a/c (if less payment is made)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5" name="Content Placeholder 2"/>
          <p:cNvSpPr>
            <a:spLocks noGrp="1"/>
          </p:cNvSpPr>
          <p:nvPr>
            <p:ph idx="1"/>
          </p:nvPr>
        </p:nvSpPr>
        <p:spPr>
          <a:xfrm>
            <a:off x="1435608" y="285728"/>
            <a:ext cx="7498080" cy="6286544"/>
          </a:xfrm>
        </p:spPr>
        <p:txBody>
          <a:bodyPr>
            <a:normAutofit fontScale="50000" lnSpcReduction="20000"/>
          </a:bodyPr>
          <a:lstStyle/>
          <a:p>
            <a:pPr>
              <a:buNone/>
            </a:pPr>
            <a:r>
              <a:rPr lang="en-US" sz="4600" i="1" dirty="0" smtClean="0"/>
              <a:t>8. </a:t>
            </a:r>
            <a:r>
              <a:rPr lang="en-US" sz="4600" i="1" u="sng" dirty="0" smtClean="0"/>
              <a:t>For transferring preference share capital</a:t>
            </a:r>
          </a:p>
          <a:p>
            <a:pPr>
              <a:buNone/>
            </a:pPr>
            <a:r>
              <a:rPr lang="en-US" dirty="0" smtClean="0"/>
              <a:t>		</a:t>
            </a:r>
            <a:r>
              <a:rPr lang="en-US" sz="5100" dirty="0" smtClean="0"/>
              <a:t>Preference share capital a/c     ..Dr.</a:t>
            </a:r>
          </a:p>
          <a:p>
            <a:pPr>
              <a:buNone/>
            </a:pPr>
            <a:r>
              <a:rPr lang="en-US" sz="5100" dirty="0" smtClean="0"/>
              <a:t>		</a:t>
            </a:r>
            <a:r>
              <a:rPr lang="en-US" sz="5100" dirty="0" err="1" smtClean="0"/>
              <a:t>Realisation</a:t>
            </a:r>
            <a:r>
              <a:rPr lang="en-US" sz="5100" dirty="0" smtClean="0"/>
              <a:t> a/c(if excess is to paid)  ..Dr.</a:t>
            </a:r>
          </a:p>
          <a:p>
            <a:pPr>
              <a:buNone/>
            </a:pPr>
            <a:r>
              <a:rPr lang="en-US" sz="5100" dirty="0" smtClean="0"/>
              <a:t>			To Preference Shareholders a/c</a:t>
            </a:r>
          </a:p>
          <a:p>
            <a:pPr>
              <a:buNone/>
            </a:pPr>
            <a:r>
              <a:rPr lang="en-US" sz="5100" dirty="0" smtClean="0"/>
              <a:t>			To </a:t>
            </a:r>
            <a:r>
              <a:rPr lang="en-US" sz="5100" dirty="0" err="1" smtClean="0"/>
              <a:t>Realisation</a:t>
            </a:r>
            <a:r>
              <a:rPr lang="en-US" sz="5100" dirty="0" smtClean="0"/>
              <a:t> a/c (if less is to be paid)</a:t>
            </a:r>
          </a:p>
          <a:p>
            <a:pPr>
              <a:buNone/>
            </a:pPr>
            <a:endParaRPr lang="en-US" sz="2400" dirty="0" smtClean="0"/>
          </a:p>
          <a:p>
            <a:pPr>
              <a:buNone/>
            </a:pPr>
            <a:r>
              <a:rPr lang="en-US" sz="5100" i="1" dirty="0" smtClean="0"/>
              <a:t>9</a:t>
            </a:r>
            <a:r>
              <a:rPr lang="en-US" sz="5100" dirty="0" smtClean="0"/>
              <a:t>. Preference Share Holders   ..Dr.</a:t>
            </a:r>
          </a:p>
          <a:p>
            <a:pPr>
              <a:buNone/>
            </a:pPr>
            <a:r>
              <a:rPr lang="en-US" sz="5100" dirty="0" smtClean="0"/>
              <a:t>		To equity/Preference Shares of transferee co.</a:t>
            </a:r>
          </a:p>
          <a:p>
            <a:pPr marL="596646" indent="-514350">
              <a:buNone/>
            </a:pPr>
            <a:endParaRPr lang="en-US" dirty="0" smtClean="0"/>
          </a:p>
          <a:p>
            <a:pPr marL="596646" indent="-514350">
              <a:buNone/>
            </a:pPr>
            <a:endParaRPr lang="en-US" dirty="0" smtClean="0"/>
          </a:p>
          <a:p>
            <a:pPr marL="596646" indent="-514350" algn="just">
              <a:buNone/>
            </a:pPr>
            <a:r>
              <a:rPr lang="en-US" sz="5000" dirty="0" smtClean="0"/>
              <a:t>Note : If the arrears of the dividend are to be paid to preference Shareholders, then such excess amount should be debited to </a:t>
            </a:r>
            <a:r>
              <a:rPr lang="en-US" sz="5000" dirty="0" err="1" smtClean="0"/>
              <a:t>realisation</a:t>
            </a:r>
            <a:r>
              <a:rPr lang="en-US" sz="5000" dirty="0" smtClean="0"/>
              <a:t> a/c and credited to preference shareholders a/c. If the preference shareholders have agreed to get less than the amount of capital, then reverse entry is to be passed.</a:t>
            </a:r>
          </a:p>
          <a:p>
            <a:pPr algn="just">
              <a:buNone/>
            </a:pPr>
            <a:r>
              <a:rPr lang="en-US" sz="5000" dirty="0" smtClean="0"/>
              <a:t>		</a:t>
            </a:r>
            <a:endParaRPr lang="en-IN" sz="5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Content Placeholder 2"/>
          <p:cNvSpPr>
            <a:spLocks noGrp="1"/>
          </p:cNvSpPr>
          <p:nvPr>
            <p:ph idx="1"/>
          </p:nvPr>
        </p:nvSpPr>
        <p:spPr>
          <a:xfrm>
            <a:off x="1435608" y="0"/>
            <a:ext cx="7498080" cy="6858000"/>
          </a:xfrm>
        </p:spPr>
        <p:txBody>
          <a:bodyPr>
            <a:normAutofit fontScale="67500" lnSpcReduction="20000"/>
          </a:bodyPr>
          <a:lstStyle/>
          <a:p>
            <a:pPr>
              <a:buNone/>
            </a:pPr>
            <a:endParaRPr lang="en-US" sz="2800" i="1" dirty="0" smtClean="0"/>
          </a:p>
          <a:p>
            <a:pPr>
              <a:buNone/>
            </a:pPr>
            <a:r>
              <a:rPr lang="en-US" sz="2800" i="1" dirty="0" smtClean="0"/>
              <a:t>10</a:t>
            </a:r>
            <a:r>
              <a:rPr lang="en-US" sz="2800" i="1" u="sng" dirty="0" smtClean="0"/>
              <a:t>. For closing </a:t>
            </a:r>
            <a:r>
              <a:rPr lang="en-US" sz="2800" i="1" u="sng" dirty="0" err="1" smtClean="0"/>
              <a:t>Realisation</a:t>
            </a:r>
            <a:r>
              <a:rPr lang="en-US" sz="2800" i="1" u="sng" dirty="0" smtClean="0"/>
              <a:t> a/c</a:t>
            </a:r>
          </a:p>
          <a:p>
            <a:pPr marL="596646" indent="-514350">
              <a:buAutoNum type="alphaLcParenBoth"/>
            </a:pPr>
            <a:r>
              <a:rPr lang="en-US" sz="2800" u="sng" dirty="0" smtClean="0"/>
              <a:t>If profit</a:t>
            </a:r>
          </a:p>
          <a:p>
            <a:pPr marL="596646" indent="-514350">
              <a:buNone/>
            </a:pPr>
            <a:r>
              <a:rPr lang="en-US" sz="2800" dirty="0" smtClean="0"/>
              <a:t>			</a:t>
            </a:r>
            <a:r>
              <a:rPr lang="en-US" sz="2800" dirty="0" err="1" smtClean="0"/>
              <a:t>Realisation</a:t>
            </a:r>
            <a:r>
              <a:rPr lang="en-US" sz="2800" dirty="0" smtClean="0"/>
              <a:t> a/c			..Dr.</a:t>
            </a:r>
          </a:p>
          <a:p>
            <a:pPr marL="596646" indent="-514350">
              <a:buNone/>
            </a:pPr>
            <a:r>
              <a:rPr lang="en-US" sz="2800" dirty="0" smtClean="0"/>
              <a:t>				To equity Shareholders a/c</a:t>
            </a:r>
          </a:p>
          <a:p>
            <a:pPr marL="596646" indent="-514350">
              <a:buAutoNum type="alphaLcParenBoth" startAt="2"/>
            </a:pPr>
            <a:r>
              <a:rPr lang="en-US" sz="2800" u="sng" dirty="0" smtClean="0"/>
              <a:t>If Loss</a:t>
            </a:r>
          </a:p>
          <a:p>
            <a:pPr marL="596646" indent="-514350">
              <a:buNone/>
            </a:pPr>
            <a:r>
              <a:rPr lang="en-US" sz="2800" dirty="0" smtClean="0"/>
              <a:t>			Equity shareholders a/c		..Dr</a:t>
            </a:r>
          </a:p>
          <a:p>
            <a:pPr marL="596646" indent="-514350">
              <a:buNone/>
            </a:pPr>
            <a:r>
              <a:rPr lang="en-US" sz="2800" dirty="0" smtClean="0"/>
              <a:t>				To </a:t>
            </a:r>
            <a:r>
              <a:rPr lang="en-US" sz="2800" dirty="0" err="1" smtClean="0"/>
              <a:t>Realisation</a:t>
            </a:r>
            <a:r>
              <a:rPr lang="en-US" sz="2800" dirty="0" smtClean="0"/>
              <a:t> a/c</a:t>
            </a:r>
            <a:endParaRPr lang="en-US" sz="2800" i="1" dirty="0" smtClean="0"/>
          </a:p>
          <a:p>
            <a:pPr>
              <a:buNone/>
            </a:pPr>
            <a:endParaRPr lang="en-US" sz="2800" i="1" dirty="0" smtClean="0"/>
          </a:p>
          <a:p>
            <a:pPr>
              <a:buNone/>
            </a:pPr>
            <a:r>
              <a:rPr lang="en-US" sz="2800" i="1" dirty="0" smtClean="0"/>
              <a:t>11. </a:t>
            </a:r>
            <a:r>
              <a:rPr lang="en-US" sz="2800" i="1" u="sng" dirty="0" smtClean="0"/>
              <a:t>For transferring equity share capital and accumulated profit </a:t>
            </a:r>
          </a:p>
          <a:p>
            <a:pPr>
              <a:buNone/>
            </a:pPr>
            <a:r>
              <a:rPr lang="en-US" dirty="0" smtClean="0"/>
              <a:t>		</a:t>
            </a:r>
            <a:r>
              <a:rPr lang="en-US" sz="2800" dirty="0" smtClean="0"/>
              <a:t>Equity Share Capital a/c		..Dr.</a:t>
            </a:r>
          </a:p>
          <a:p>
            <a:pPr>
              <a:buNone/>
            </a:pPr>
            <a:r>
              <a:rPr lang="en-US" sz="2800" dirty="0" smtClean="0"/>
              <a:t>		General reserve a/c			..Dr.</a:t>
            </a:r>
          </a:p>
          <a:p>
            <a:pPr>
              <a:buNone/>
            </a:pPr>
            <a:r>
              <a:rPr lang="en-US" sz="2800" dirty="0" smtClean="0"/>
              <a:t>		Debenture Redemption Fund a/c	..Dr.</a:t>
            </a:r>
          </a:p>
          <a:p>
            <a:pPr>
              <a:buNone/>
            </a:pPr>
            <a:r>
              <a:rPr lang="en-US" sz="2800" dirty="0" smtClean="0"/>
              <a:t>		Dividend </a:t>
            </a:r>
            <a:r>
              <a:rPr lang="en-US" sz="2800" dirty="0" err="1" smtClean="0"/>
              <a:t>equilisation</a:t>
            </a:r>
            <a:r>
              <a:rPr lang="en-US" sz="2800" dirty="0" smtClean="0"/>
              <a:t> Reserve a/c	..Dr.</a:t>
            </a:r>
          </a:p>
          <a:p>
            <a:pPr>
              <a:buNone/>
            </a:pPr>
            <a:r>
              <a:rPr lang="en-US" sz="2800" dirty="0" smtClean="0"/>
              <a:t>		Securities Premium a/c		..Dr.</a:t>
            </a:r>
          </a:p>
          <a:p>
            <a:pPr>
              <a:buNone/>
            </a:pPr>
            <a:r>
              <a:rPr lang="en-US" sz="2800" dirty="0" smtClean="0"/>
              <a:t>		Profit &amp; Loss a/c			..Dr.</a:t>
            </a:r>
          </a:p>
          <a:p>
            <a:pPr>
              <a:buNone/>
            </a:pPr>
            <a:r>
              <a:rPr lang="en-US" sz="2800" dirty="0" smtClean="0"/>
              <a:t>		Accident Compensation Fund a/c 	..Dr.</a:t>
            </a:r>
          </a:p>
          <a:p>
            <a:pPr>
              <a:buNone/>
            </a:pPr>
            <a:r>
              <a:rPr lang="en-US" sz="2800" dirty="0" smtClean="0"/>
              <a:t>	(to the extent it does not denote the liability)</a:t>
            </a:r>
          </a:p>
          <a:p>
            <a:pPr>
              <a:buNone/>
            </a:pPr>
            <a:r>
              <a:rPr lang="en-US" sz="2800" dirty="0" smtClean="0"/>
              <a:t>		Shares Forfeited a/c			..Dr.</a:t>
            </a:r>
          </a:p>
          <a:p>
            <a:pPr>
              <a:buNone/>
            </a:pPr>
            <a:r>
              <a:rPr lang="en-US" sz="2800" dirty="0" smtClean="0"/>
              <a:t>		Profit Prior to incorporation a/c	..Dr.</a:t>
            </a:r>
          </a:p>
          <a:p>
            <a:pPr>
              <a:buNone/>
            </a:pPr>
            <a:r>
              <a:rPr lang="en-US" sz="2800" dirty="0" smtClean="0"/>
              <a:t>		Any other reserve or Fund a/c	..Dr</a:t>
            </a:r>
          </a:p>
          <a:p>
            <a:pPr>
              <a:buNone/>
            </a:pPr>
            <a:r>
              <a:rPr lang="en-US" sz="2800" dirty="0" smtClean="0"/>
              <a:t>			To  Equity shareholders a/c</a:t>
            </a:r>
            <a:endParaRPr lang="en-IN"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Content Placeholder 2"/>
          <p:cNvSpPr>
            <a:spLocks noGrp="1"/>
          </p:cNvSpPr>
          <p:nvPr>
            <p:ph idx="1"/>
          </p:nvPr>
        </p:nvSpPr>
        <p:spPr>
          <a:xfrm>
            <a:off x="1435608" y="642918"/>
            <a:ext cx="7498080" cy="5605482"/>
          </a:xfrm>
        </p:spPr>
        <p:txBody>
          <a:bodyPr>
            <a:normAutofit/>
          </a:bodyPr>
          <a:lstStyle/>
          <a:p>
            <a:pPr>
              <a:buNone/>
            </a:pPr>
            <a:r>
              <a:rPr lang="en-US" sz="2200" i="1" dirty="0" smtClean="0"/>
              <a:t>12</a:t>
            </a:r>
            <a:r>
              <a:rPr lang="en-US" sz="2200" i="1" u="sng" dirty="0" smtClean="0"/>
              <a:t>. For transferring accumulated losses and expenses not </a:t>
            </a:r>
            <a:r>
              <a:rPr lang="en-US" sz="2200" i="1" u="sng" dirty="0" err="1" smtClean="0"/>
              <a:t>writtenoff</a:t>
            </a:r>
            <a:endParaRPr lang="en-US" sz="2200" i="1" u="sng" dirty="0" smtClean="0"/>
          </a:p>
          <a:p>
            <a:pPr>
              <a:buNone/>
            </a:pPr>
            <a:r>
              <a:rPr lang="en-US" sz="2400" dirty="0" smtClean="0"/>
              <a:t>		Equity shareholders a/c	..Dr.</a:t>
            </a:r>
          </a:p>
          <a:p>
            <a:pPr>
              <a:buNone/>
            </a:pPr>
            <a:r>
              <a:rPr lang="en-US" sz="2400" dirty="0" smtClean="0"/>
              <a:t>			To Profit &amp; Loss a/c ( Debit balance)</a:t>
            </a:r>
          </a:p>
          <a:p>
            <a:pPr>
              <a:buNone/>
            </a:pPr>
            <a:r>
              <a:rPr lang="en-US" sz="2400" dirty="0" smtClean="0"/>
              <a:t>			To Discount or exp on issue of shares or debentures a/c</a:t>
            </a:r>
          </a:p>
          <a:p>
            <a:pPr>
              <a:buNone/>
            </a:pPr>
            <a:r>
              <a:rPr lang="en-US" sz="2400" dirty="0" smtClean="0"/>
              <a:t>			To Preliminary Expenses</a:t>
            </a:r>
          </a:p>
          <a:p>
            <a:pPr>
              <a:buNone/>
            </a:pPr>
            <a:r>
              <a:rPr lang="en-US" sz="2400" dirty="0" smtClean="0"/>
              <a:t>			To Underwriting commission</a:t>
            </a:r>
          </a:p>
          <a:p>
            <a:pPr>
              <a:buNone/>
            </a:pPr>
            <a:endParaRPr lang="en-US" sz="2400" dirty="0" smtClean="0"/>
          </a:p>
          <a:p>
            <a:pPr>
              <a:buNone/>
            </a:pPr>
            <a:r>
              <a:rPr lang="en-US" sz="2200" i="1" dirty="0" smtClean="0"/>
              <a:t>13. </a:t>
            </a:r>
            <a:r>
              <a:rPr lang="en-US" sz="2200" i="1" u="sng" dirty="0" smtClean="0"/>
              <a:t>For paying Shareholders</a:t>
            </a:r>
          </a:p>
          <a:p>
            <a:pPr>
              <a:buNone/>
            </a:pPr>
            <a:r>
              <a:rPr lang="en-US" sz="2400" dirty="0" smtClean="0"/>
              <a:t>		Equity Shareholders a/c	..Dr.</a:t>
            </a:r>
          </a:p>
          <a:p>
            <a:pPr>
              <a:buNone/>
            </a:pPr>
            <a:r>
              <a:rPr lang="en-US" sz="2400" dirty="0" smtClean="0"/>
              <a:t>			To Bank or Shares in Transferee co. a/c</a:t>
            </a:r>
            <a:endParaRPr lang="en-IN"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Title 1"/>
          <p:cNvSpPr>
            <a:spLocks noGrp="1"/>
          </p:cNvSpPr>
          <p:nvPr>
            <p:ph type="title"/>
          </p:nvPr>
        </p:nvSpPr>
        <p:spPr>
          <a:xfrm>
            <a:off x="1142976" y="274638"/>
            <a:ext cx="7790712" cy="1143000"/>
          </a:xfrm>
        </p:spPr>
        <p:txBody>
          <a:bodyPr>
            <a:noAutofit/>
          </a:bodyPr>
          <a:lstStyle/>
          <a:p>
            <a:r>
              <a:rPr lang="en-US" sz="3200" dirty="0" smtClean="0"/>
              <a:t>Accounting entries in books of transferee Co.</a:t>
            </a:r>
            <a:endParaRPr lang="en-IN" sz="3200" dirty="0"/>
          </a:p>
        </p:txBody>
      </p:sp>
      <p:sp>
        <p:nvSpPr>
          <p:cNvPr id="1048639" name="Content Placeholder 2"/>
          <p:cNvSpPr>
            <a:spLocks noGrp="1"/>
          </p:cNvSpPr>
          <p:nvPr>
            <p:ph idx="1"/>
          </p:nvPr>
        </p:nvSpPr>
        <p:spPr/>
        <p:txBody>
          <a:bodyPr>
            <a:normAutofit/>
          </a:bodyPr>
          <a:lstStyle/>
          <a:p>
            <a:pPr algn="just">
              <a:buNone/>
            </a:pPr>
            <a:r>
              <a:rPr lang="en-US" sz="2400" dirty="0" smtClean="0"/>
              <a:t>There are two methods of accounting for amalgamation in the books of transferee company :</a:t>
            </a:r>
          </a:p>
          <a:p>
            <a:pPr algn="just">
              <a:buNone/>
            </a:pPr>
            <a:r>
              <a:rPr lang="en-US" sz="2400" dirty="0" smtClean="0"/>
              <a:t>1.The pooling of Interest Method</a:t>
            </a:r>
          </a:p>
          <a:p>
            <a:pPr algn="just">
              <a:buNone/>
            </a:pPr>
            <a:r>
              <a:rPr lang="en-US" sz="2400" dirty="0" smtClean="0"/>
              <a:t>2.The purchase Method</a:t>
            </a:r>
            <a:endParaRPr lang="en-IN"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0" name="Title 1"/>
          <p:cNvSpPr>
            <a:spLocks noGrp="1"/>
          </p:cNvSpPr>
          <p:nvPr>
            <p:ph type="title"/>
          </p:nvPr>
        </p:nvSpPr>
        <p:spPr>
          <a:xfrm>
            <a:off x="1435608" y="274638"/>
            <a:ext cx="7498080" cy="725470"/>
          </a:xfrm>
        </p:spPr>
        <p:txBody>
          <a:bodyPr>
            <a:normAutofit fontScale="90000"/>
          </a:bodyPr>
          <a:lstStyle/>
          <a:p>
            <a:r>
              <a:rPr lang="en-US" dirty="0" smtClean="0"/>
              <a:t>Pooling of Interest method</a:t>
            </a:r>
            <a:endParaRPr lang="en-IN" dirty="0"/>
          </a:p>
        </p:txBody>
      </p:sp>
      <p:sp>
        <p:nvSpPr>
          <p:cNvPr id="1048641" name="Content Placeholder 2"/>
          <p:cNvSpPr>
            <a:spLocks noGrp="1"/>
          </p:cNvSpPr>
          <p:nvPr>
            <p:ph idx="1"/>
          </p:nvPr>
        </p:nvSpPr>
        <p:spPr>
          <a:xfrm>
            <a:off x="1435608" y="1071546"/>
            <a:ext cx="7498080" cy="5176854"/>
          </a:xfrm>
        </p:spPr>
        <p:txBody>
          <a:bodyPr>
            <a:normAutofit fontScale="67500" lnSpcReduction="20000"/>
          </a:bodyPr>
          <a:lstStyle/>
          <a:p>
            <a:pPr>
              <a:buNone/>
            </a:pPr>
            <a:r>
              <a:rPr lang="en-US" dirty="0" smtClean="0"/>
              <a:t>The following journal entries are to be passed in books of transferee co.</a:t>
            </a:r>
            <a:r>
              <a:rPr lang="en-IN" dirty="0" smtClean="0"/>
              <a:t> for incorporating the financial statements of the transferor co:</a:t>
            </a:r>
          </a:p>
          <a:p>
            <a:pPr>
              <a:buNone/>
            </a:pPr>
            <a:r>
              <a:rPr lang="en-US" dirty="0" smtClean="0"/>
              <a:t> </a:t>
            </a:r>
            <a:r>
              <a:rPr lang="en-US" i="1" dirty="0" smtClean="0"/>
              <a:t>(1) </a:t>
            </a:r>
            <a:r>
              <a:rPr lang="en-US" i="1" u="sng" dirty="0" smtClean="0"/>
              <a:t>On amalgamation of business</a:t>
            </a:r>
          </a:p>
          <a:p>
            <a:pPr>
              <a:buNone/>
            </a:pPr>
            <a:r>
              <a:rPr lang="en-US" dirty="0" smtClean="0"/>
              <a:t>		Business Purchase a/c 		..Dr.(with amt of PC)</a:t>
            </a:r>
          </a:p>
          <a:p>
            <a:pPr>
              <a:buNone/>
            </a:pPr>
            <a:r>
              <a:rPr lang="en-US" dirty="0" smtClean="0"/>
              <a:t>			To Liquidators of Transferee Co. a/c</a:t>
            </a:r>
          </a:p>
          <a:p>
            <a:pPr>
              <a:buNone/>
            </a:pPr>
            <a:r>
              <a:rPr lang="en-US" i="1" dirty="0" smtClean="0"/>
              <a:t>(2)</a:t>
            </a:r>
            <a:r>
              <a:rPr lang="en-US" i="1" u="sng" dirty="0" smtClean="0"/>
              <a:t> For recording assets &amp; liabilities taken over</a:t>
            </a:r>
          </a:p>
          <a:p>
            <a:pPr>
              <a:buNone/>
            </a:pPr>
            <a:r>
              <a:rPr lang="en-US" dirty="0" smtClean="0"/>
              <a:t>		Sundry assets(individually)	                </a:t>
            </a:r>
            <a:r>
              <a:rPr lang="en-US" sz="1700" dirty="0" smtClean="0"/>
              <a:t>(Book Value)</a:t>
            </a:r>
          </a:p>
          <a:p>
            <a:pPr>
              <a:buNone/>
            </a:pPr>
            <a:r>
              <a:rPr lang="en-US" dirty="0" smtClean="0"/>
              <a:t>			To Sundry Liabilities(individually)       </a:t>
            </a:r>
            <a:r>
              <a:rPr lang="en-US" sz="1700" dirty="0" smtClean="0"/>
              <a:t>(Book Value)</a:t>
            </a:r>
          </a:p>
          <a:p>
            <a:pPr>
              <a:buNone/>
            </a:pPr>
            <a:r>
              <a:rPr lang="en-US" sz="1700" dirty="0" smtClean="0"/>
              <a:t>			</a:t>
            </a:r>
            <a:r>
              <a:rPr lang="en-US" dirty="0" smtClean="0"/>
              <a:t>To Reserves a/c                               </a:t>
            </a:r>
            <a:r>
              <a:rPr lang="en-US" sz="1600" dirty="0" smtClean="0"/>
              <a:t>(Book Value)</a:t>
            </a:r>
          </a:p>
          <a:p>
            <a:pPr>
              <a:buNone/>
            </a:pPr>
            <a:r>
              <a:rPr lang="en-US" dirty="0" smtClean="0"/>
              <a:t>			To Business Purchase a/c                  </a:t>
            </a:r>
            <a:r>
              <a:rPr lang="en-US" sz="1600" dirty="0" smtClean="0"/>
              <a:t>(Book Value)</a:t>
            </a:r>
          </a:p>
          <a:p>
            <a:pPr>
              <a:buNone/>
            </a:pPr>
            <a:endParaRPr lang="en-US" dirty="0" smtClean="0"/>
          </a:p>
          <a:p>
            <a:pPr>
              <a:buNone/>
            </a:pPr>
            <a:r>
              <a:rPr lang="en-US" dirty="0" smtClean="0"/>
              <a:t>Note :The difference between debits &amp; credits is adjusted in the reserves of transferee company.</a:t>
            </a:r>
          </a:p>
          <a:p>
            <a:pPr>
              <a:buNone/>
            </a:pPr>
            <a:r>
              <a:rPr lang="en-US"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2" name="Content Placeholder 2"/>
          <p:cNvSpPr>
            <a:spLocks noGrp="1"/>
          </p:cNvSpPr>
          <p:nvPr>
            <p:ph idx="1"/>
          </p:nvPr>
        </p:nvSpPr>
        <p:spPr>
          <a:xfrm>
            <a:off x="1435608" y="285728"/>
            <a:ext cx="7498080" cy="6357982"/>
          </a:xfrm>
        </p:spPr>
        <p:txBody>
          <a:bodyPr>
            <a:normAutofit fontScale="70968" lnSpcReduction="20000"/>
          </a:bodyPr>
          <a:lstStyle/>
          <a:p>
            <a:pPr>
              <a:buNone/>
            </a:pPr>
            <a:r>
              <a:rPr lang="en-US" b="1" i="1" dirty="0" smtClean="0"/>
              <a:t>Instead Of passing Two entries, one combined entry can be passed</a:t>
            </a:r>
            <a:r>
              <a:rPr lang="en-US" i="1" dirty="0" smtClean="0"/>
              <a:t>.</a:t>
            </a:r>
          </a:p>
          <a:p>
            <a:pPr>
              <a:buNone/>
            </a:pPr>
            <a:r>
              <a:rPr lang="en-US" dirty="0" smtClean="0"/>
              <a:t>		Sundry assets a/c			..Dr</a:t>
            </a:r>
          </a:p>
          <a:p>
            <a:pPr>
              <a:buNone/>
            </a:pPr>
            <a:r>
              <a:rPr lang="en-US" dirty="0" smtClean="0"/>
              <a:t>			To Sundry Liabilities</a:t>
            </a:r>
          </a:p>
          <a:p>
            <a:pPr>
              <a:buNone/>
            </a:pPr>
            <a:r>
              <a:rPr lang="en-US" dirty="0" smtClean="0"/>
              <a:t>			To Different reserves of transferee co</a:t>
            </a:r>
          </a:p>
          <a:p>
            <a:pPr>
              <a:buNone/>
            </a:pPr>
            <a:r>
              <a:rPr lang="en-US" dirty="0" smtClean="0"/>
              <a:t>			To Liquidators of transferor Co.</a:t>
            </a:r>
          </a:p>
          <a:p>
            <a:pPr>
              <a:buNone/>
            </a:pPr>
            <a:endParaRPr lang="en-US" dirty="0" smtClean="0"/>
          </a:p>
          <a:p>
            <a:pPr>
              <a:buNone/>
            </a:pPr>
            <a:r>
              <a:rPr lang="en-US" sz="3100" i="1" dirty="0" smtClean="0"/>
              <a:t>(3) </a:t>
            </a:r>
            <a:r>
              <a:rPr lang="en-US" sz="3100" i="1" u="sng" dirty="0" smtClean="0"/>
              <a:t>For making payment to the liquidator of transferor co.</a:t>
            </a:r>
          </a:p>
          <a:p>
            <a:pPr>
              <a:buNone/>
            </a:pPr>
            <a:r>
              <a:rPr lang="en-US" dirty="0" smtClean="0"/>
              <a:t>		Liquidators of transferor Co. a/c		Dr.</a:t>
            </a:r>
          </a:p>
          <a:p>
            <a:pPr>
              <a:buNone/>
            </a:pPr>
            <a:r>
              <a:rPr lang="en-US" dirty="0" smtClean="0"/>
              <a:t>			To Bank/Share Capital/Security Premium </a:t>
            </a:r>
          </a:p>
          <a:p>
            <a:pPr>
              <a:buNone/>
            </a:pPr>
            <a:endParaRPr lang="en-US" dirty="0" smtClean="0"/>
          </a:p>
          <a:p>
            <a:pPr>
              <a:buNone/>
            </a:pPr>
            <a:r>
              <a:rPr lang="en-US" i="1" dirty="0" smtClean="0"/>
              <a:t>(4) </a:t>
            </a:r>
            <a:r>
              <a:rPr lang="en-US" i="1" u="sng" dirty="0" smtClean="0"/>
              <a:t>If Liquidation expenses are paid by the transferee company.</a:t>
            </a:r>
          </a:p>
          <a:p>
            <a:pPr>
              <a:buNone/>
            </a:pPr>
            <a:r>
              <a:rPr lang="en-US" dirty="0" smtClean="0"/>
              <a:t>		General reserve or Profit &amp; Loss a/c	Dr.	</a:t>
            </a:r>
          </a:p>
          <a:p>
            <a:pPr>
              <a:buNone/>
            </a:pPr>
            <a:r>
              <a:rPr lang="en-US" dirty="0" smtClean="0"/>
              <a:t>			To Bank a/c</a:t>
            </a:r>
          </a:p>
          <a:p>
            <a:pPr>
              <a:buNone/>
            </a:pPr>
            <a:endParaRPr lang="en-US" dirty="0" smtClean="0"/>
          </a:p>
          <a:p>
            <a:pPr>
              <a:buNone/>
            </a:pPr>
            <a:r>
              <a:rPr lang="en-US" i="1" dirty="0" smtClean="0"/>
              <a:t>(5) </a:t>
            </a:r>
            <a:r>
              <a:rPr lang="en-US" i="1" u="sng" dirty="0" smtClean="0"/>
              <a:t>For formation expenses of the transferee co.</a:t>
            </a:r>
          </a:p>
          <a:p>
            <a:pPr>
              <a:buNone/>
            </a:pPr>
            <a:r>
              <a:rPr lang="en-US" dirty="0" smtClean="0"/>
              <a:t>		Preliminary Expenses a/c		Dr.		</a:t>
            </a:r>
          </a:p>
          <a:p>
            <a:pPr>
              <a:buNone/>
            </a:pPr>
            <a:r>
              <a:rPr lang="en-US" dirty="0" smtClean="0"/>
              <a:t>			To Bank a/c</a:t>
            </a:r>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3" name="Title 1"/>
          <p:cNvSpPr>
            <a:spLocks noGrp="1"/>
          </p:cNvSpPr>
          <p:nvPr>
            <p:ph type="title"/>
          </p:nvPr>
        </p:nvSpPr>
        <p:spPr>
          <a:xfrm>
            <a:off x="1435608" y="274638"/>
            <a:ext cx="7498080" cy="654032"/>
          </a:xfrm>
        </p:spPr>
        <p:txBody>
          <a:bodyPr>
            <a:normAutofit fontScale="90000"/>
          </a:bodyPr>
          <a:lstStyle/>
          <a:p>
            <a:r>
              <a:rPr lang="en-US" dirty="0" smtClean="0"/>
              <a:t>Purchase Method</a:t>
            </a:r>
            <a:endParaRPr lang="en-IN" dirty="0"/>
          </a:p>
        </p:txBody>
      </p:sp>
      <p:sp>
        <p:nvSpPr>
          <p:cNvPr id="1048644" name="Content Placeholder 2"/>
          <p:cNvSpPr>
            <a:spLocks noGrp="1"/>
          </p:cNvSpPr>
          <p:nvPr>
            <p:ph idx="1"/>
          </p:nvPr>
        </p:nvSpPr>
        <p:spPr>
          <a:xfrm>
            <a:off x="1435608" y="1142984"/>
            <a:ext cx="7498080" cy="5500726"/>
          </a:xfrm>
        </p:spPr>
        <p:txBody>
          <a:bodyPr>
            <a:normAutofit fontScale="82143" lnSpcReduction="20000"/>
          </a:bodyPr>
          <a:lstStyle/>
          <a:p>
            <a:pPr>
              <a:buNone/>
            </a:pPr>
            <a:r>
              <a:rPr lang="en-US" dirty="0" smtClean="0"/>
              <a:t>The following Journal entries are passed in the books of transferee company for incorporation of the financial statements of the transferor co.</a:t>
            </a:r>
          </a:p>
          <a:p>
            <a:pPr marL="596646" indent="-514350">
              <a:buNone/>
            </a:pPr>
            <a:r>
              <a:rPr lang="en-US" sz="2800" i="1" dirty="0" smtClean="0"/>
              <a:t>(1) </a:t>
            </a:r>
            <a:r>
              <a:rPr lang="en-US" sz="2800" i="1" u="sng" dirty="0" smtClean="0"/>
              <a:t>For purchase of business from the transferor company </a:t>
            </a:r>
            <a:r>
              <a:rPr lang="en-US" dirty="0" smtClean="0"/>
              <a:t>:</a:t>
            </a:r>
          </a:p>
          <a:p>
            <a:pPr marL="596646" indent="-514350">
              <a:buNone/>
            </a:pPr>
            <a:r>
              <a:rPr lang="en-US" sz="2800" dirty="0" smtClean="0"/>
              <a:t>		Business Purchase a/c	..Dr.               (For PC)</a:t>
            </a:r>
          </a:p>
          <a:p>
            <a:pPr marL="596646" indent="-514350">
              <a:buNone/>
            </a:pPr>
            <a:r>
              <a:rPr lang="en-US" sz="2800" dirty="0" smtClean="0"/>
              <a:t>			To Liquidation of transferor co.</a:t>
            </a:r>
          </a:p>
          <a:p>
            <a:pPr marL="596646" indent="-514350">
              <a:buNone/>
            </a:pPr>
            <a:r>
              <a:rPr lang="en-US" sz="2800" i="1" dirty="0" smtClean="0"/>
              <a:t>(2) </a:t>
            </a:r>
            <a:r>
              <a:rPr lang="en-US" sz="2800" i="1" u="sng" dirty="0" smtClean="0"/>
              <a:t>For recording assets &amp; liabilities taken over </a:t>
            </a:r>
          </a:p>
          <a:p>
            <a:pPr marL="596646" indent="-514350">
              <a:buNone/>
            </a:pPr>
            <a:r>
              <a:rPr lang="en-US" sz="2800" dirty="0" smtClean="0"/>
              <a:t>	</a:t>
            </a:r>
            <a:r>
              <a:rPr lang="en-US" dirty="0" smtClean="0"/>
              <a:t>	</a:t>
            </a:r>
            <a:r>
              <a:rPr lang="en-US" sz="2800" dirty="0" smtClean="0"/>
              <a:t>Various assets a/c ..Dr.    </a:t>
            </a:r>
            <a:r>
              <a:rPr lang="en-US" sz="2800" i="1" dirty="0" smtClean="0"/>
              <a:t>(at revised value, if any otherwise 					at book value)</a:t>
            </a:r>
          </a:p>
          <a:p>
            <a:pPr marL="596646" indent="-514350">
              <a:buNone/>
            </a:pPr>
            <a:r>
              <a:rPr lang="en-US" sz="2800" dirty="0" smtClean="0"/>
              <a:t>			To various Liabilities </a:t>
            </a:r>
            <a:r>
              <a:rPr lang="en-US" sz="2800" i="1" dirty="0" smtClean="0"/>
              <a:t>a/c     (with figures at which 						they are taken over)</a:t>
            </a:r>
          </a:p>
          <a:p>
            <a:pPr marL="596646" indent="-514350">
              <a:buNone/>
            </a:pPr>
            <a:r>
              <a:rPr lang="en-US" sz="2800" dirty="0" smtClean="0"/>
              <a:t>			To Business Purchase a/c</a:t>
            </a:r>
          </a:p>
          <a:p>
            <a:pPr marL="596646" indent="-514350">
              <a:buNone/>
            </a:pPr>
            <a:r>
              <a:rPr lang="en-US" sz="2800" dirty="0" smtClean="0"/>
              <a:t>Note : If credit is more than debit it is debited to Goodwill a/c but if the debit is more than credit then it is credited to capital reserve a/c.</a:t>
            </a:r>
            <a:endParaRPr lang="en-IN"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5" name="Content Placeholder 2"/>
          <p:cNvSpPr>
            <a:spLocks noGrp="1"/>
          </p:cNvSpPr>
          <p:nvPr>
            <p:ph idx="1"/>
          </p:nvPr>
        </p:nvSpPr>
        <p:spPr>
          <a:xfrm>
            <a:off x="1435608" y="428604"/>
            <a:ext cx="7498080" cy="6572296"/>
          </a:xfrm>
        </p:spPr>
        <p:txBody>
          <a:bodyPr>
            <a:normAutofit fontScale="81786" lnSpcReduction="20000"/>
          </a:bodyPr>
          <a:lstStyle/>
          <a:p>
            <a:pPr>
              <a:buNone/>
            </a:pPr>
            <a:r>
              <a:rPr lang="en-US" sz="2800" i="1" dirty="0" smtClean="0"/>
              <a:t>(3</a:t>
            </a:r>
            <a:r>
              <a:rPr lang="en-US" sz="2800" i="1" u="sng" dirty="0" smtClean="0"/>
              <a:t>) For making payment to the liquidator of the vendor company :</a:t>
            </a:r>
          </a:p>
          <a:p>
            <a:pPr>
              <a:buNone/>
            </a:pPr>
            <a:r>
              <a:rPr lang="en-US" dirty="0" smtClean="0"/>
              <a:t>		Liquidators of transferor co. a/c	..Dr</a:t>
            </a:r>
          </a:p>
          <a:p>
            <a:pPr>
              <a:buNone/>
            </a:pPr>
            <a:r>
              <a:rPr lang="en-US" dirty="0" smtClean="0"/>
              <a:t>			To Bank a/c</a:t>
            </a:r>
          </a:p>
          <a:p>
            <a:pPr>
              <a:buNone/>
            </a:pPr>
            <a:r>
              <a:rPr lang="en-US" dirty="0" smtClean="0"/>
              <a:t>			To Share Capital a/c</a:t>
            </a:r>
          </a:p>
          <a:p>
            <a:pPr>
              <a:buNone/>
            </a:pPr>
            <a:endParaRPr lang="en-US" dirty="0" smtClean="0"/>
          </a:p>
          <a:p>
            <a:pPr>
              <a:buNone/>
            </a:pPr>
            <a:r>
              <a:rPr lang="en-US" sz="2800" i="1" dirty="0" smtClean="0"/>
              <a:t>(4</a:t>
            </a:r>
            <a:r>
              <a:rPr lang="en-US" sz="2800" i="1" u="sng" dirty="0" smtClean="0"/>
              <a:t>) When Statutory Reserve is maintained</a:t>
            </a:r>
          </a:p>
          <a:p>
            <a:pPr>
              <a:buNone/>
            </a:pPr>
            <a:r>
              <a:rPr lang="en-US" dirty="0" smtClean="0"/>
              <a:t>		Amalgamation adjustment a/c	..Dr</a:t>
            </a:r>
          </a:p>
          <a:p>
            <a:pPr>
              <a:buNone/>
            </a:pPr>
            <a:r>
              <a:rPr lang="en-US" dirty="0" smtClean="0"/>
              <a:t>			To Statutory Reserve a/c</a:t>
            </a:r>
          </a:p>
          <a:p>
            <a:pPr>
              <a:buNone/>
            </a:pPr>
            <a:endParaRPr lang="en-US" dirty="0" smtClean="0"/>
          </a:p>
          <a:p>
            <a:pPr>
              <a:buNone/>
            </a:pPr>
            <a:r>
              <a:rPr lang="en-US" sz="2800" i="1" dirty="0" smtClean="0"/>
              <a:t>(5) </a:t>
            </a:r>
            <a:r>
              <a:rPr lang="en-US" sz="2800" i="1" u="sng" dirty="0" smtClean="0"/>
              <a:t>If liquidation exp are paid by transferee co.</a:t>
            </a:r>
          </a:p>
          <a:p>
            <a:pPr>
              <a:buNone/>
            </a:pPr>
            <a:r>
              <a:rPr lang="en-US" dirty="0" smtClean="0"/>
              <a:t>		Goodwill a/c				..Dr</a:t>
            </a:r>
          </a:p>
          <a:p>
            <a:pPr>
              <a:buNone/>
            </a:pPr>
            <a:r>
              <a:rPr lang="en-US" dirty="0" smtClean="0"/>
              <a:t>			To Bank</a:t>
            </a:r>
          </a:p>
          <a:p>
            <a:pPr>
              <a:buNone/>
            </a:pPr>
            <a:endParaRPr lang="en-US" dirty="0" smtClean="0"/>
          </a:p>
          <a:p>
            <a:pPr>
              <a:buNone/>
            </a:pPr>
            <a:r>
              <a:rPr lang="en-US" sz="2800" i="1" dirty="0" smtClean="0"/>
              <a:t>(6) </a:t>
            </a:r>
            <a:r>
              <a:rPr lang="en-US" sz="2800" i="1" u="sng" dirty="0" smtClean="0"/>
              <a:t>For Formation exp of transferee co.</a:t>
            </a:r>
          </a:p>
          <a:p>
            <a:pPr>
              <a:buNone/>
            </a:pPr>
            <a:r>
              <a:rPr lang="en-US" dirty="0" smtClean="0"/>
              <a:t>		Preliminary Expenses a/c		..Dr</a:t>
            </a:r>
          </a:p>
          <a:p>
            <a:pPr>
              <a:buNone/>
            </a:pPr>
            <a:r>
              <a:rPr lang="en-US" dirty="0" smtClean="0"/>
              <a:t>			To Bank a/c</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dirty="0" smtClean="0"/>
              <a:t>Types of Amalgamation</a:t>
            </a:r>
            <a:endParaRPr lang="en-IN" dirty="0"/>
          </a:p>
        </p:txBody>
      </p:sp>
      <p:sp>
        <p:nvSpPr>
          <p:cNvPr id="1048603" name="Content Placeholder 2"/>
          <p:cNvSpPr>
            <a:spLocks noGrp="1"/>
          </p:cNvSpPr>
          <p:nvPr>
            <p:ph idx="1"/>
          </p:nvPr>
        </p:nvSpPr>
        <p:spPr/>
        <p:txBody>
          <a:bodyPr/>
          <a:lstStyle/>
          <a:p>
            <a:pPr>
              <a:buNone/>
            </a:pPr>
            <a:r>
              <a:rPr lang="en-US" dirty="0" smtClean="0"/>
              <a:t>From Accounting point of view :</a:t>
            </a:r>
          </a:p>
          <a:p>
            <a:endParaRPr lang="en-US" dirty="0" smtClean="0"/>
          </a:p>
          <a:p>
            <a:pPr marL="596646" indent="-514350">
              <a:buAutoNum type="alphaUcPeriod"/>
            </a:pPr>
            <a:r>
              <a:rPr lang="en-US" dirty="0" smtClean="0"/>
              <a:t>Amalgamation in the nature of merger.</a:t>
            </a:r>
            <a:endParaRPr lang="en-IN" dirty="0" smtClean="0"/>
          </a:p>
          <a:p>
            <a:pPr marL="596646" indent="-514350">
              <a:buAutoNum type="alphaUcPeriod"/>
            </a:pPr>
            <a:r>
              <a:rPr lang="en-US" dirty="0" smtClean="0"/>
              <a:t>Amalgamation in nature of purchase.</a:t>
            </a:r>
          </a:p>
          <a:p>
            <a:pPr marL="596646" indent="-514350">
              <a:buNone/>
            </a:pPr>
            <a:endParaRPr lang="en-US" dirty="0" smtClean="0"/>
          </a:p>
          <a:p>
            <a:pPr marL="596646" indent="-514350">
              <a:buNone/>
            </a:pPr>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Content Placeholder 2"/>
          <p:cNvSpPr>
            <a:spLocks noGrp="1"/>
          </p:cNvSpPr>
          <p:nvPr>
            <p:ph idx="1"/>
          </p:nvPr>
        </p:nvSpPr>
        <p:spPr>
          <a:xfrm>
            <a:off x="1142976" y="1447800"/>
            <a:ext cx="8001024" cy="4800600"/>
          </a:xfrm>
        </p:spPr>
        <p:txBody>
          <a:bodyPr/>
          <a:lstStyle/>
          <a:p>
            <a:pPr>
              <a:buNone/>
            </a:pPr>
            <a:r>
              <a:rPr lang="en-US" sz="2200" i="1" dirty="0" smtClean="0"/>
              <a:t>(7) </a:t>
            </a:r>
            <a:r>
              <a:rPr lang="en-US" sz="2200" i="1" u="sng" dirty="0" smtClean="0"/>
              <a:t>When goodwill is written off against Capital reserve</a:t>
            </a:r>
          </a:p>
          <a:p>
            <a:pPr>
              <a:buNone/>
            </a:pPr>
            <a:r>
              <a:rPr lang="en-US" sz="2400" dirty="0" smtClean="0"/>
              <a:t>		Capital reserve a/c		..Dr.</a:t>
            </a:r>
          </a:p>
          <a:p>
            <a:pPr>
              <a:buNone/>
            </a:pPr>
            <a:r>
              <a:rPr lang="en-US" sz="2400" dirty="0" smtClean="0"/>
              <a:t>			To Goodwill a/c</a:t>
            </a:r>
          </a:p>
          <a:p>
            <a:pPr>
              <a:buNone/>
            </a:pPr>
            <a:endParaRPr lang="en-US" sz="2400" dirty="0" smtClean="0"/>
          </a:p>
          <a:p>
            <a:pPr>
              <a:buNone/>
            </a:pPr>
            <a:r>
              <a:rPr lang="en-US" sz="2200" i="1" dirty="0" smtClean="0"/>
              <a:t>(8)</a:t>
            </a:r>
            <a:r>
              <a:rPr lang="en-US" sz="2200" i="1" u="sng" dirty="0" smtClean="0"/>
              <a:t> If any liability is discharged by the transferee company</a:t>
            </a:r>
          </a:p>
          <a:p>
            <a:pPr>
              <a:buNone/>
            </a:pPr>
            <a:r>
              <a:rPr lang="en-US" sz="2400" dirty="0" smtClean="0"/>
              <a:t>		Respective Liability a/c	..Dr. </a:t>
            </a:r>
            <a:r>
              <a:rPr lang="en-US" sz="2400" i="1" dirty="0" smtClean="0"/>
              <a:t>(with payable amount)</a:t>
            </a:r>
          </a:p>
          <a:p>
            <a:pPr>
              <a:buNone/>
            </a:pPr>
            <a:r>
              <a:rPr lang="en-US" sz="2400" dirty="0" smtClean="0"/>
              <a:t>			To Share capital/debentures/bank a/c</a:t>
            </a:r>
            <a:endParaRPr lang="en-IN"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
          <p:cNvSpPr>
            <a:spLocks noGrp="1"/>
          </p:cNvSpPr>
          <p:nvPr>
            <p:ph type="title"/>
          </p:nvPr>
        </p:nvSpPr>
        <p:spPr>
          <a:xfrm>
            <a:off x="1435608" y="274638"/>
            <a:ext cx="7498080" cy="1439850"/>
          </a:xfrm>
        </p:spPr>
        <p:txBody>
          <a:bodyPr>
            <a:noAutofit/>
          </a:bodyPr>
          <a:lstStyle/>
          <a:p>
            <a:pPr algn="just"/>
            <a:r>
              <a:rPr lang="en-US" sz="3600" dirty="0" smtClean="0"/>
              <a:t>Distinguish between Amalgamation in nature of merger and Amalgamation in nature of purchase</a:t>
            </a:r>
            <a:endParaRPr lang="en-IN" sz="3600" dirty="0"/>
          </a:p>
        </p:txBody>
      </p:sp>
      <p:graphicFrame>
        <p:nvGraphicFramePr>
          <p:cNvPr id="4194306" name="Content Placeholder 3"/>
          <p:cNvGraphicFramePr>
            <a:graphicFrameLocks noGrp="1"/>
          </p:cNvGraphicFramePr>
          <p:nvPr>
            <p:ph idx="1"/>
          </p:nvPr>
        </p:nvGraphicFramePr>
        <p:xfrm>
          <a:off x="1214414" y="1909780"/>
          <a:ext cx="7720036" cy="4562450"/>
        </p:xfrm>
        <a:graphic>
          <a:graphicData uri="http://schemas.openxmlformats.org/drawingml/2006/table">
            <a:tbl>
              <a:tblPr firstRow="1" bandRow="1">
                <a:tableStyleId>{5C22544A-7EE6-4342-B048-85BDC9FD1C3A}</a:tableStyleId>
              </a:tblPr>
              <a:tblGrid>
                <a:gridCol w="3860018"/>
                <a:gridCol w="3860018"/>
              </a:tblGrid>
              <a:tr h="447650">
                <a:tc>
                  <a:txBody>
                    <a:bodyPr/>
                    <a:lstStyle/>
                    <a:p>
                      <a:pPr algn="ctr"/>
                      <a:r>
                        <a:rPr lang="en-US" dirty="0" smtClean="0"/>
                        <a:t>In nature of Merger</a:t>
                      </a:r>
                      <a:endParaRPr lang="en-IN" dirty="0"/>
                    </a:p>
                  </a:txBody>
                  <a:tcPr/>
                </a:tc>
                <a:tc>
                  <a:txBody>
                    <a:bodyPr/>
                    <a:lstStyle/>
                    <a:p>
                      <a:pPr algn="ctr"/>
                      <a:r>
                        <a:rPr lang="en-US" dirty="0" smtClean="0"/>
                        <a:t>In nature of Purchase</a:t>
                      </a:r>
                      <a:endParaRPr lang="en-IN" dirty="0"/>
                    </a:p>
                  </a:txBody>
                  <a:tcPr/>
                </a:tc>
              </a:tr>
              <a:tr h="762006">
                <a:tc>
                  <a:txBody>
                    <a:bodyPr/>
                    <a:lstStyle/>
                    <a:p>
                      <a:pPr algn="just"/>
                      <a:r>
                        <a:rPr lang="en-US" dirty="0" smtClean="0"/>
                        <a:t>1. In this </a:t>
                      </a:r>
                      <a:r>
                        <a:rPr lang="en-US" b="1" i="1" dirty="0" smtClean="0"/>
                        <a:t>case transferee</a:t>
                      </a:r>
                      <a:r>
                        <a:rPr lang="en-US" b="1" i="1" baseline="0" dirty="0" smtClean="0"/>
                        <a:t> co. must acquire whole business of the transferor co </a:t>
                      </a:r>
                      <a:r>
                        <a:rPr lang="en-US" baseline="0" dirty="0" smtClean="0"/>
                        <a:t>which includes all assets and liabilities of the transferor company.</a:t>
                      </a:r>
                      <a:endParaRPr lang="en-IN" dirty="0"/>
                    </a:p>
                  </a:txBody>
                  <a:tcPr/>
                </a:tc>
                <a:tc>
                  <a:txBody>
                    <a:bodyPr/>
                    <a:lstStyle/>
                    <a:p>
                      <a:pPr algn="just"/>
                      <a:r>
                        <a:rPr lang="en-US" i="1" u="sng" dirty="0" smtClean="0"/>
                        <a:t>1.Transferee co may or may not</a:t>
                      </a:r>
                      <a:r>
                        <a:rPr lang="en-US" i="1" u="sng" baseline="0" dirty="0" smtClean="0"/>
                        <a:t> acquire all assets and liabilities </a:t>
                      </a:r>
                      <a:r>
                        <a:rPr lang="en-US" baseline="0" dirty="0" smtClean="0"/>
                        <a:t>of the transferor co. </a:t>
                      </a:r>
                      <a:endParaRPr lang="en-IN" dirty="0"/>
                    </a:p>
                  </a:txBody>
                  <a:tcPr/>
                </a:tc>
              </a:tr>
              <a:tr h="762006">
                <a:tc>
                  <a:txBody>
                    <a:bodyPr/>
                    <a:lstStyle/>
                    <a:p>
                      <a:pPr algn="just"/>
                      <a:r>
                        <a:rPr lang="en-US" dirty="0" smtClean="0"/>
                        <a:t>2</a:t>
                      </a:r>
                      <a:r>
                        <a:rPr lang="en-US" i="1" dirty="0" smtClean="0"/>
                        <a:t>. </a:t>
                      </a:r>
                      <a:r>
                        <a:rPr lang="en-US" b="1" i="1" dirty="0" smtClean="0"/>
                        <a:t>Shareholders having 90% of the face value of equity shares </a:t>
                      </a:r>
                      <a:r>
                        <a:rPr lang="en-US" dirty="0" smtClean="0"/>
                        <a:t>of transferor co </a:t>
                      </a:r>
                      <a:r>
                        <a:rPr lang="en-US" i="1" u="sng" dirty="0" smtClean="0"/>
                        <a:t>become the</a:t>
                      </a:r>
                      <a:r>
                        <a:rPr lang="en-US" i="1" u="sng" baseline="0" dirty="0" smtClean="0"/>
                        <a:t> equity shareholders of the transferee co</a:t>
                      </a:r>
                      <a:r>
                        <a:rPr lang="en-US" i="1" baseline="0" dirty="0" smtClean="0"/>
                        <a:t>.</a:t>
                      </a:r>
                      <a:endParaRPr lang="en-IN" i="1" dirty="0"/>
                    </a:p>
                  </a:txBody>
                  <a:tcPr/>
                </a:tc>
                <a:tc>
                  <a:txBody>
                    <a:bodyPr/>
                    <a:lstStyle/>
                    <a:p>
                      <a:pPr algn="just"/>
                      <a:r>
                        <a:rPr lang="en-US" i="1" u="sng" dirty="0" smtClean="0"/>
                        <a:t>2.This</a:t>
                      </a:r>
                      <a:r>
                        <a:rPr lang="en-US" i="1" u="sng" baseline="0" dirty="0" smtClean="0"/>
                        <a:t> condition is not applicable </a:t>
                      </a:r>
                      <a:r>
                        <a:rPr lang="en-US" baseline="0" dirty="0" smtClean="0"/>
                        <a:t>in case of amalgamation in the nature of purchase.</a:t>
                      </a:r>
                      <a:endParaRPr lang="en-IN" dirty="0"/>
                    </a:p>
                  </a:txBody>
                  <a:tcPr/>
                </a:tc>
              </a:tr>
              <a:tr h="1372582">
                <a:tc>
                  <a:txBody>
                    <a:bodyPr/>
                    <a:lstStyle/>
                    <a:p>
                      <a:pPr algn="just"/>
                      <a:r>
                        <a:rPr lang="en-US" b="1" dirty="0" smtClean="0"/>
                        <a:t>3.The </a:t>
                      </a:r>
                      <a:r>
                        <a:rPr lang="en-US" b="1" i="1" dirty="0" smtClean="0"/>
                        <a:t>claim</a:t>
                      </a:r>
                      <a:r>
                        <a:rPr lang="en-US" b="1" i="1" baseline="0" dirty="0" smtClean="0"/>
                        <a:t> of equity shareholders of the transferor co must be discharged </a:t>
                      </a:r>
                      <a:r>
                        <a:rPr lang="en-US" baseline="0" dirty="0" smtClean="0"/>
                        <a:t>by transferee co </a:t>
                      </a:r>
                      <a:r>
                        <a:rPr lang="en-US" i="1" u="sng" baseline="0" dirty="0" smtClean="0"/>
                        <a:t>by issuing equity shares only, except in case of fractional shares.</a:t>
                      </a:r>
                      <a:endParaRPr lang="en-IN" i="1" u="sng" dirty="0"/>
                    </a:p>
                  </a:txBody>
                  <a:tcPr/>
                </a:tc>
                <a:tc>
                  <a:txBody>
                    <a:bodyPr/>
                    <a:lstStyle/>
                    <a:p>
                      <a:pPr algn="just"/>
                      <a:r>
                        <a:rPr lang="en-US" dirty="0" smtClean="0"/>
                        <a:t>3.The</a:t>
                      </a:r>
                      <a:r>
                        <a:rPr lang="en-US" baseline="0" dirty="0" smtClean="0"/>
                        <a:t> claim of equity shareholders of transferor company may be discharged by </a:t>
                      </a:r>
                      <a:r>
                        <a:rPr lang="en-US" i="1" u="sng" baseline="0" dirty="0" smtClean="0"/>
                        <a:t>issuing equity shares or cash</a:t>
                      </a:r>
                      <a:r>
                        <a:rPr lang="en-US" i="1" baseline="0" dirty="0" smtClean="0"/>
                        <a:t>.</a:t>
                      </a:r>
                      <a:endParaRPr lang="en-IN" i="1" dirty="0"/>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7" name="Content Placeholder 3"/>
          <p:cNvGraphicFramePr>
            <a:graphicFrameLocks noGrp="1"/>
          </p:cNvGraphicFramePr>
          <p:nvPr>
            <p:ph idx="1"/>
          </p:nvPr>
        </p:nvGraphicFramePr>
        <p:xfrm>
          <a:off x="1285852" y="642918"/>
          <a:ext cx="7499350" cy="3366447"/>
        </p:xfrm>
        <a:graphic>
          <a:graphicData uri="http://schemas.openxmlformats.org/drawingml/2006/table">
            <a:tbl>
              <a:tblPr firstRow="1" bandRow="1">
                <a:tableStyleId>{5C22544A-7EE6-4342-B048-85BDC9FD1C3A}</a:tableStyleId>
              </a:tblPr>
              <a:tblGrid>
                <a:gridCol w="3749675"/>
                <a:gridCol w="3749675"/>
              </a:tblGrid>
              <a:tr h="695316">
                <a:tc>
                  <a:txBody>
                    <a:bodyPr/>
                    <a:lstStyle/>
                    <a:p>
                      <a:pPr algn="ctr"/>
                      <a:r>
                        <a:rPr lang="en-US" dirty="0" smtClean="0"/>
                        <a:t>In nature of merger</a:t>
                      </a:r>
                      <a:endParaRPr lang="en-IN" dirty="0"/>
                    </a:p>
                  </a:txBody>
                  <a:tcPr/>
                </a:tc>
                <a:tc>
                  <a:txBody>
                    <a:bodyPr/>
                    <a:lstStyle/>
                    <a:p>
                      <a:pPr algn="ctr"/>
                      <a:r>
                        <a:rPr lang="en-US" dirty="0" smtClean="0"/>
                        <a:t>In nature of purchase</a:t>
                      </a:r>
                      <a:endParaRPr lang="en-IN" dirty="0"/>
                    </a:p>
                  </a:txBody>
                  <a:tcPr/>
                </a:tc>
              </a:tr>
              <a:tr h="1208091">
                <a:tc>
                  <a:txBody>
                    <a:bodyPr/>
                    <a:lstStyle/>
                    <a:p>
                      <a:pPr algn="just"/>
                      <a:r>
                        <a:rPr lang="en-US" b="1" i="1" dirty="0" smtClean="0"/>
                        <a:t>4.All assets &amp;</a:t>
                      </a:r>
                      <a:r>
                        <a:rPr lang="en-US" b="1" i="1" baseline="0" dirty="0" smtClean="0"/>
                        <a:t> liabilities of the transferor co are taken over by transferee co </a:t>
                      </a:r>
                      <a:r>
                        <a:rPr lang="en-US" b="0" i="1" u="sng" baseline="0" dirty="0" smtClean="0"/>
                        <a:t>at book value </a:t>
                      </a:r>
                      <a:r>
                        <a:rPr lang="en-US" baseline="0" dirty="0" smtClean="0"/>
                        <a:t>as shown by the balance sheet of the transferor co on the date of amalgamation.</a:t>
                      </a:r>
                      <a:endParaRPr lang="en-IN" dirty="0"/>
                    </a:p>
                  </a:txBody>
                  <a:tcPr/>
                </a:tc>
                <a:tc>
                  <a:txBody>
                    <a:bodyPr/>
                    <a:lstStyle/>
                    <a:p>
                      <a:pPr algn="just"/>
                      <a:r>
                        <a:rPr lang="en-US" dirty="0" smtClean="0"/>
                        <a:t>4. Assets</a:t>
                      </a:r>
                      <a:r>
                        <a:rPr lang="en-US" baseline="0" dirty="0" smtClean="0"/>
                        <a:t> &amp; Liabilities of transferor co may </a:t>
                      </a:r>
                      <a:r>
                        <a:rPr lang="en-US" i="1" baseline="0" dirty="0" smtClean="0"/>
                        <a:t>be </a:t>
                      </a:r>
                      <a:r>
                        <a:rPr lang="en-US" i="1" u="sng" baseline="0" dirty="0" smtClean="0"/>
                        <a:t>taken at book value or agreed value, as per their agreement</a:t>
                      </a:r>
                      <a:r>
                        <a:rPr lang="en-US" baseline="0" dirty="0" smtClean="0"/>
                        <a:t>.</a:t>
                      </a:r>
                      <a:endParaRPr lang="en-IN" dirty="0"/>
                    </a:p>
                  </a:txBody>
                  <a:tcPr/>
                </a:tc>
              </a:tr>
              <a:tr h="1208091">
                <a:tc>
                  <a:txBody>
                    <a:bodyPr/>
                    <a:lstStyle/>
                    <a:p>
                      <a:pPr algn="just"/>
                      <a:r>
                        <a:rPr lang="en-US" dirty="0" smtClean="0"/>
                        <a:t>5</a:t>
                      </a:r>
                      <a:r>
                        <a:rPr lang="en-US" b="1" dirty="0" smtClean="0"/>
                        <a:t>. </a:t>
                      </a:r>
                      <a:r>
                        <a:rPr lang="en-US" b="1" i="1" dirty="0" smtClean="0"/>
                        <a:t>Difference between purchase consideration and net worth </a:t>
                      </a:r>
                      <a:r>
                        <a:rPr lang="en-US" i="1" u="sng" dirty="0" smtClean="0"/>
                        <a:t>is taken as general reserve or net profit and loss</a:t>
                      </a:r>
                      <a:r>
                        <a:rPr lang="en-US" i="1" u="sng" baseline="0" dirty="0" smtClean="0"/>
                        <a:t> a/c.</a:t>
                      </a:r>
                      <a:endParaRPr lang="en-IN" i="1" u="sng" dirty="0"/>
                    </a:p>
                  </a:txBody>
                  <a:tcPr/>
                </a:tc>
                <a:tc>
                  <a:txBody>
                    <a:bodyPr/>
                    <a:lstStyle/>
                    <a:p>
                      <a:pPr algn="just"/>
                      <a:r>
                        <a:rPr lang="en-US" dirty="0" smtClean="0"/>
                        <a:t>5. Such difference </a:t>
                      </a:r>
                      <a:r>
                        <a:rPr lang="en-US" i="1" u="sng" dirty="0" smtClean="0"/>
                        <a:t>is taken</a:t>
                      </a:r>
                      <a:r>
                        <a:rPr lang="en-US" i="1" u="sng" baseline="0" dirty="0" smtClean="0"/>
                        <a:t> as goodwill or capital reserve</a:t>
                      </a:r>
                      <a:r>
                        <a:rPr lang="en-US" baseline="0" dirty="0" smtClean="0"/>
                        <a:t> as the case may be.</a:t>
                      </a:r>
                      <a:endParaRPr lang="en-IN"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marL="82296" indent="0">
              <a:buNone/>
            </a:pPr>
            <a:endParaRPr lang="en-US" dirty="0"/>
          </a:p>
          <a:p>
            <a:r>
              <a:rPr lang="en-US" dirty="0" err="1"/>
              <a:t>Monga</a:t>
            </a:r>
            <a:r>
              <a:rPr lang="en-US" dirty="0"/>
              <a:t> J.R, </a:t>
            </a:r>
            <a:r>
              <a:rPr lang="en-US" dirty="0" smtClean="0"/>
              <a:t>Corporate Accounting</a:t>
            </a:r>
          </a:p>
          <a:p>
            <a:r>
              <a:rPr lang="en-US" dirty="0" smtClean="0"/>
              <a:t>www.icai.org</a:t>
            </a:r>
          </a:p>
          <a:p>
            <a:r>
              <a:rPr lang="en-US" dirty="0" smtClean="0"/>
              <a:t>www.caclubindia.com</a:t>
            </a:r>
            <a:endParaRPr lang="en-US" dirty="0"/>
          </a:p>
          <a:p>
            <a:pPr marL="82296" indent="0">
              <a:buNone/>
            </a:pPr>
            <a:endParaRPr lang="en-US" dirty="0"/>
          </a:p>
        </p:txBody>
      </p:sp>
    </p:spTree>
    <p:extLst>
      <p:ext uri="{BB962C8B-B14F-4D97-AF65-F5344CB8AC3E}">
        <p14:creationId xmlns:p14="http://schemas.microsoft.com/office/powerpoint/2010/main" val="434147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noAutofit/>
          </a:bodyPr>
          <a:lstStyle/>
          <a:p>
            <a:pPr algn="just"/>
            <a:r>
              <a:rPr lang="en-US" sz="3600" dirty="0" smtClean="0"/>
              <a:t>Amalgamation in the nature of Merger</a:t>
            </a:r>
            <a:endParaRPr lang="en-IN" sz="3600" dirty="0"/>
          </a:p>
        </p:txBody>
      </p:sp>
      <p:sp>
        <p:nvSpPr>
          <p:cNvPr id="1048605" name="Content Placeholder 2"/>
          <p:cNvSpPr>
            <a:spLocks noGrp="1"/>
          </p:cNvSpPr>
          <p:nvPr>
            <p:ph idx="1"/>
          </p:nvPr>
        </p:nvSpPr>
        <p:spPr>
          <a:xfrm>
            <a:off x="1435608" y="1447800"/>
            <a:ext cx="7498080" cy="5267348"/>
          </a:xfrm>
        </p:spPr>
        <p:txBody>
          <a:bodyPr>
            <a:noAutofit/>
          </a:bodyPr>
          <a:lstStyle/>
          <a:p>
            <a:pPr algn="just">
              <a:buNone/>
            </a:pPr>
            <a:r>
              <a:rPr lang="en-US" sz="2200" dirty="0" smtClean="0"/>
              <a:t>An amalgamation should be considered in nature of merger if it </a:t>
            </a:r>
            <a:r>
              <a:rPr lang="en-US" sz="2200" i="1" dirty="0" smtClean="0"/>
              <a:t>fulfills following conditions </a:t>
            </a:r>
            <a:r>
              <a:rPr lang="en-US" sz="2200" dirty="0" smtClean="0"/>
              <a:t>:</a:t>
            </a:r>
          </a:p>
          <a:p>
            <a:pPr marL="596646" indent="-514350" algn="just">
              <a:buAutoNum type="arabicPeriod"/>
            </a:pPr>
            <a:r>
              <a:rPr lang="en-US" sz="2200" dirty="0" smtClean="0"/>
              <a:t>All </a:t>
            </a:r>
            <a:r>
              <a:rPr lang="en-US" sz="2200" b="1" dirty="0" smtClean="0"/>
              <a:t>assets &amp; Liabilities of the transferor company become the assets &amp; liabilities of transferee co.  </a:t>
            </a:r>
            <a:r>
              <a:rPr lang="en-US" sz="2200" dirty="0" smtClean="0"/>
              <a:t>after amalgamation.</a:t>
            </a:r>
          </a:p>
          <a:p>
            <a:pPr marL="596646" indent="-514350" algn="just">
              <a:buAutoNum type="arabicPeriod"/>
            </a:pPr>
            <a:r>
              <a:rPr lang="en-US" sz="2200" b="1" dirty="0" smtClean="0"/>
              <a:t>Shareholders holding not less than 90% of face value of equity share capital of the transferor company </a:t>
            </a:r>
            <a:r>
              <a:rPr lang="en-US" sz="2200" dirty="0" smtClean="0"/>
              <a:t>(other than equity shares already held therein, immediately before the amalgamation, by the transferee company or its subsidiaries or their nominees) </a:t>
            </a:r>
            <a:r>
              <a:rPr lang="en-US" sz="2200" b="1" dirty="0" smtClean="0"/>
              <a:t>become the equity shareholders of the transferee by virtue of the amalgamation</a:t>
            </a:r>
            <a:r>
              <a:rPr lang="en-US" sz="2200" dirty="0" smtClean="0"/>
              <a:t>.</a:t>
            </a:r>
          </a:p>
          <a:p>
            <a:pPr marL="596646" indent="-514350" algn="just">
              <a:buAutoNum type="arabicPeriod"/>
            </a:pPr>
            <a:r>
              <a:rPr lang="en-US" sz="2200" dirty="0" smtClean="0"/>
              <a:t>The </a:t>
            </a:r>
            <a:r>
              <a:rPr lang="en-US" sz="2200" b="1" dirty="0" smtClean="0"/>
              <a:t>business of transferor company is intended to be carried on, </a:t>
            </a:r>
            <a:r>
              <a:rPr lang="en-US" sz="2200" dirty="0" smtClean="0"/>
              <a:t>after the amalgamation by the transferee company.</a:t>
            </a:r>
          </a:p>
          <a:p>
            <a:pPr marL="596646" indent="-514350" algn="just">
              <a:buAutoNum type="arabicPeriod"/>
            </a:pPr>
            <a:endParaRPr lang="en-IN"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Content Placeholder 2"/>
          <p:cNvSpPr>
            <a:spLocks noGrp="1"/>
          </p:cNvSpPr>
          <p:nvPr>
            <p:ph idx="1"/>
          </p:nvPr>
        </p:nvSpPr>
        <p:spPr>
          <a:xfrm>
            <a:off x="1435608" y="500042"/>
            <a:ext cx="7498080" cy="5748358"/>
          </a:xfrm>
        </p:spPr>
        <p:txBody>
          <a:bodyPr>
            <a:normAutofit fontScale="71875" lnSpcReduction="20000"/>
          </a:bodyPr>
          <a:lstStyle/>
          <a:p>
            <a:pPr algn="just">
              <a:buNone/>
            </a:pPr>
            <a:r>
              <a:rPr lang="en-US" dirty="0" smtClean="0"/>
              <a:t>4.The </a:t>
            </a:r>
            <a:r>
              <a:rPr lang="en-US" b="1" dirty="0" smtClean="0"/>
              <a:t>consideration for amalgamation </a:t>
            </a:r>
            <a:r>
              <a:rPr lang="en-US" dirty="0" smtClean="0"/>
              <a:t>receivable by those equity shareholders of the transferor company who agree to become equity shareholders of the transferee company is discharged by the transferee company </a:t>
            </a:r>
            <a:r>
              <a:rPr lang="en-US" b="1" dirty="0" smtClean="0"/>
              <a:t>wholly by issue of equity shares in the company, except that cash may be paid in respect of any fractional shares.</a:t>
            </a:r>
          </a:p>
          <a:p>
            <a:pPr algn="just">
              <a:buNone/>
            </a:pPr>
            <a:r>
              <a:rPr lang="en-US" dirty="0" smtClean="0"/>
              <a:t>5. </a:t>
            </a:r>
            <a:r>
              <a:rPr lang="en-US" b="1" dirty="0" smtClean="0"/>
              <a:t>No adjustment is intended to be made to the book values of the assets and liabilities of the transferor company </a:t>
            </a:r>
            <a:r>
              <a:rPr lang="en-US" dirty="0" smtClean="0"/>
              <a:t>when they are incorporated in the financial statements of the transferee company except to ensure uniformity of accounting policies.</a:t>
            </a:r>
          </a:p>
          <a:p>
            <a:pPr algn="just">
              <a:buNone/>
            </a:pPr>
            <a:endParaRPr lang="en-US" dirty="0" smtClean="0"/>
          </a:p>
          <a:p>
            <a:pPr algn="just">
              <a:buNone/>
            </a:pPr>
            <a:r>
              <a:rPr lang="en-US" dirty="0" smtClean="0"/>
              <a:t>In this way </a:t>
            </a:r>
            <a:r>
              <a:rPr lang="en-US" i="1" u="sng" dirty="0" smtClean="0"/>
              <a:t>there is a pooling of assets and liabilities of the combining companies under amalgamation</a:t>
            </a:r>
            <a:r>
              <a:rPr lang="en-US" dirty="0" smtClean="0"/>
              <a:t>. It must be ensured that the resultant figures of the assets, liabilities, capital and reserve of the combining entity more or less represent the addition of the relevant figures of the amalgamation entities.</a:t>
            </a:r>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a:bodyPr>
          <a:lstStyle/>
          <a:p>
            <a:r>
              <a:rPr lang="en-US" sz="3400" dirty="0" smtClean="0"/>
              <a:t>Amalgamation in the nature of Purchase</a:t>
            </a:r>
            <a:endParaRPr lang="en-IN" sz="3400" dirty="0"/>
          </a:p>
        </p:txBody>
      </p:sp>
      <p:sp>
        <p:nvSpPr>
          <p:cNvPr id="1048608" name="Content Placeholder 2"/>
          <p:cNvSpPr>
            <a:spLocks noGrp="1"/>
          </p:cNvSpPr>
          <p:nvPr>
            <p:ph idx="1"/>
          </p:nvPr>
        </p:nvSpPr>
        <p:spPr/>
        <p:txBody>
          <a:bodyPr>
            <a:normAutofit fontScale="86250" lnSpcReduction="10000"/>
          </a:bodyPr>
          <a:lstStyle/>
          <a:p>
            <a:pPr algn="just">
              <a:buNone/>
            </a:pPr>
            <a:r>
              <a:rPr lang="en-US" dirty="0" smtClean="0"/>
              <a:t>An amalgamation in nature of purchase takes place when any one or more of the conditions specified for the amalgamation  in nature of merger is not satisfied. </a:t>
            </a:r>
          </a:p>
          <a:p>
            <a:pPr algn="just">
              <a:buNone/>
            </a:pPr>
            <a:r>
              <a:rPr lang="en-US" dirty="0" smtClean="0"/>
              <a:t>Under this nature of amalgamation one company acquires another company and equity shareholders of the combining entities </a:t>
            </a:r>
            <a:r>
              <a:rPr lang="en-US" b="1" dirty="0" smtClean="0"/>
              <a:t>do not continue to have proportionate share in the equity of the combined entity</a:t>
            </a:r>
            <a:r>
              <a:rPr lang="en-US" dirty="0" smtClean="0"/>
              <a:t> or </a:t>
            </a:r>
            <a:r>
              <a:rPr lang="en-US" b="1" dirty="0" smtClean="0"/>
              <a:t>the business of the combined entity is not intended </a:t>
            </a:r>
            <a:r>
              <a:rPr lang="en-US" dirty="0" smtClean="0"/>
              <a:t>to be combined after amalgamation.</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dirty="0" smtClean="0"/>
              <a:t>Absorption</a:t>
            </a:r>
            <a:endParaRPr lang="en-IN" dirty="0"/>
          </a:p>
        </p:txBody>
      </p:sp>
      <p:sp>
        <p:nvSpPr>
          <p:cNvPr id="1048610" name="Content Placeholder 2"/>
          <p:cNvSpPr>
            <a:spLocks noGrp="1"/>
          </p:cNvSpPr>
          <p:nvPr>
            <p:ph idx="1"/>
          </p:nvPr>
        </p:nvSpPr>
        <p:spPr/>
        <p:txBody>
          <a:bodyPr>
            <a:normAutofit/>
          </a:bodyPr>
          <a:lstStyle/>
          <a:p>
            <a:pPr algn="just">
              <a:buNone/>
            </a:pPr>
            <a:r>
              <a:rPr lang="en-US" sz="2400" dirty="0" smtClean="0"/>
              <a:t>When one or more existing companies go into liquidation and some existing company buys the business, it is known as absorption.</a:t>
            </a:r>
          </a:p>
          <a:p>
            <a:pPr algn="just">
              <a:buNone/>
            </a:pPr>
            <a:r>
              <a:rPr lang="en-US" sz="2600" dirty="0" smtClean="0"/>
              <a:t>The </a:t>
            </a:r>
            <a:r>
              <a:rPr lang="en-US" sz="2600" i="1" dirty="0" smtClean="0"/>
              <a:t>major characteristics </a:t>
            </a:r>
            <a:r>
              <a:rPr lang="en-US" sz="2600" dirty="0" smtClean="0"/>
              <a:t>of the absorption are as follows </a:t>
            </a:r>
            <a:r>
              <a:rPr lang="en-US" sz="2400" dirty="0" smtClean="0"/>
              <a:t>:</a:t>
            </a:r>
          </a:p>
          <a:p>
            <a:pPr algn="just">
              <a:buNone/>
            </a:pPr>
            <a:r>
              <a:rPr lang="en-US" sz="2400" dirty="0" smtClean="0"/>
              <a:t>1.There is </a:t>
            </a:r>
            <a:r>
              <a:rPr lang="en-US" sz="2400" b="1" dirty="0" smtClean="0"/>
              <a:t>no formation of any new company.</a:t>
            </a:r>
          </a:p>
          <a:p>
            <a:pPr algn="just">
              <a:buNone/>
            </a:pPr>
            <a:r>
              <a:rPr lang="en-US" sz="2400" dirty="0" smtClean="0"/>
              <a:t>2.There is an </a:t>
            </a:r>
            <a:r>
              <a:rPr lang="en-US" sz="2400" b="1" dirty="0" smtClean="0"/>
              <a:t>absorption of one or more existing companies </a:t>
            </a:r>
            <a:r>
              <a:rPr lang="en-US" sz="2400" dirty="0" smtClean="0"/>
              <a:t>by one existing company.</a:t>
            </a:r>
          </a:p>
          <a:p>
            <a:pPr algn="just">
              <a:buNone/>
            </a:pPr>
            <a:r>
              <a:rPr lang="en-US" sz="2400" dirty="0" smtClean="0"/>
              <a:t>3.There is </a:t>
            </a:r>
            <a:r>
              <a:rPr lang="en-US" sz="2400" b="1" dirty="0" smtClean="0"/>
              <a:t>only liquidation of absorbed company </a:t>
            </a:r>
            <a:r>
              <a:rPr lang="en-US" sz="2400" dirty="0" smtClean="0"/>
              <a:t>while the absorbing company retains its legal entity.</a:t>
            </a:r>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smtClean="0"/>
              <a:t>External Reconstruction</a:t>
            </a:r>
            <a:endParaRPr lang="en-IN" dirty="0"/>
          </a:p>
        </p:txBody>
      </p:sp>
      <p:sp>
        <p:nvSpPr>
          <p:cNvPr id="1048612" name="Content Placeholder 2"/>
          <p:cNvSpPr>
            <a:spLocks noGrp="1"/>
          </p:cNvSpPr>
          <p:nvPr>
            <p:ph idx="1"/>
          </p:nvPr>
        </p:nvSpPr>
        <p:spPr/>
        <p:txBody>
          <a:bodyPr>
            <a:normAutofit/>
          </a:bodyPr>
          <a:lstStyle/>
          <a:p>
            <a:pPr algn="just">
              <a:buNone/>
            </a:pPr>
            <a:r>
              <a:rPr lang="en-US" sz="2400" dirty="0" smtClean="0"/>
              <a:t>External reconstruction is effected by</a:t>
            </a:r>
            <a:r>
              <a:rPr lang="en-US" sz="2400" b="1" dirty="0" smtClean="0"/>
              <a:t> liquidating the company. </a:t>
            </a:r>
            <a:r>
              <a:rPr lang="en-US" sz="2400" dirty="0" smtClean="0"/>
              <a:t>It is just like by absorption. </a:t>
            </a:r>
          </a:p>
          <a:p>
            <a:pPr algn="just">
              <a:buNone/>
            </a:pPr>
            <a:r>
              <a:rPr lang="en-US" sz="2400" dirty="0" smtClean="0"/>
              <a:t>In it a </a:t>
            </a:r>
            <a:r>
              <a:rPr lang="en-US" sz="2400" b="1" dirty="0" smtClean="0"/>
              <a:t>new company is formed </a:t>
            </a:r>
            <a:r>
              <a:rPr lang="en-US" sz="2400" dirty="0" smtClean="0"/>
              <a:t>to </a:t>
            </a:r>
            <a:r>
              <a:rPr lang="en-US" sz="2400" b="1" dirty="0" smtClean="0"/>
              <a:t>purchase the business of an existing company. </a:t>
            </a:r>
          </a:p>
          <a:p>
            <a:pPr algn="just">
              <a:buNone/>
            </a:pPr>
            <a:r>
              <a:rPr lang="en-US" sz="2400" dirty="0" smtClean="0"/>
              <a:t>The </a:t>
            </a:r>
            <a:r>
              <a:rPr lang="en-US" sz="2400" b="1" dirty="0" smtClean="0"/>
              <a:t>assets and liabilities of the existing company are transferred to the newly formed company. </a:t>
            </a:r>
          </a:p>
          <a:p>
            <a:pPr algn="just">
              <a:buNone/>
            </a:pPr>
            <a:r>
              <a:rPr lang="en-US" sz="2400" dirty="0" smtClean="0"/>
              <a:t>X ltd goes into liquidation and a new company Y ltd comes into existence to take over the business of X ltd, this is the case of the External Reconstruction.</a:t>
            </a:r>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normAutofit fontScale="90000"/>
          </a:bodyPr>
          <a:lstStyle/>
          <a:p>
            <a:r>
              <a:rPr lang="en-US" dirty="0" smtClean="0"/>
              <a:t>Difference between Amalgamation, Absorption &amp; Reconstruction</a:t>
            </a:r>
            <a:endParaRPr lang="en-IN" dirty="0"/>
          </a:p>
        </p:txBody>
      </p:sp>
      <p:graphicFrame>
        <p:nvGraphicFramePr>
          <p:cNvPr id="4194304" name="Content Placeholder 3"/>
          <p:cNvGraphicFramePr>
            <a:graphicFrameLocks noGrp="1"/>
          </p:cNvGraphicFramePr>
          <p:nvPr>
            <p:ph idx="1"/>
          </p:nvPr>
        </p:nvGraphicFramePr>
        <p:xfrm>
          <a:off x="1428728" y="1461816"/>
          <a:ext cx="7500992" cy="5120640"/>
        </p:xfrm>
        <a:graphic>
          <a:graphicData uri="http://schemas.openxmlformats.org/drawingml/2006/table">
            <a:tbl>
              <a:tblPr firstRow="1" bandRow="1">
                <a:tableStyleId>{5C22544A-7EE6-4342-B048-85BDC9FD1C3A}</a:tableStyleId>
              </a:tblPr>
              <a:tblGrid>
                <a:gridCol w="1875248"/>
                <a:gridCol w="1875248"/>
                <a:gridCol w="1875248"/>
                <a:gridCol w="1875248"/>
              </a:tblGrid>
              <a:tr h="622578">
                <a:tc>
                  <a:txBody>
                    <a:bodyPr/>
                    <a:lstStyle/>
                    <a:p>
                      <a:pPr algn="just"/>
                      <a:r>
                        <a:rPr lang="en-US" dirty="0" smtClean="0"/>
                        <a:t>Basis</a:t>
                      </a:r>
                      <a:r>
                        <a:rPr lang="en-US" baseline="0" dirty="0" smtClean="0"/>
                        <a:t> No of Distinction</a:t>
                      </a:r>
                    </a:p>
                  </a:txBody>
                  <a:tcPr/>
                </a:tc>
                <a:tc>
                  <a:txBody>
                    <a:bodyPr/>
                    <a:lstStyle/>
                    <a:p>
                      <a:pPr algn="just"/>
                      <a:r>
                        <a:rPr lang="en-US" dirty="0" smtClean="0"/>
                        <a:t>Amalgamation</a:t>
                      </a:r>
                      <a:endParaRPr lang="en-IN" dirty="0"/>
                    </a:p>
                  </a:txBody>
                  <a:tcPr/>
                </a:tc>
                <a:tc>
                  <a:txBody>
                    <a:bodyPr/>
                    <a:lstStyle/>
                    <a:p>
                      <a:pPr algn="just"/>
                      <a:r>
                        <a:rPr lang="en-US" dirty="0" smtClean="0"/>
                        <a:t>Absorption</a:t>
                      </a:r>
                      <a:endParaRPr lang="en-IN" dirty="0"/>
                    </a:p>
                  </a:txBody>
                  <a:tcPr/>
                </a:tc>
                <a:tc>
                  <a:txBody>
                    <a:bodyPr/>
                    <a:lstStyle/>
                    <a:p>
                      <a:pPr algn="just"/>
                      <a:r>
                        <a:rPr lang="en-US" dirty="0" smtClean="0"/>
                        <a:t>Reconstruction</a:t>
                      </a:r>
                      <a:endParaRPr lang="en-IN" dirty="0"/>
                    </a:p>
                  </a:txBody>
                  <a:tcPr/>
                </a:tc>
              </a:tr>
              <a:tr h="4459704">
                <a:tc>
                  <a:txBody>
                    <a:bodyPr/>
                    <a:lstStyle/>
                    <a:p>
                      <a:pPr algn="just"/>
                      <a:r>
                        <a:rPr lang="en-US" i="1" dirty="0" smtClean="0"/>
                        <a:t>1.Formation of a New Company.</a:t>
                      </a:r>
                    </a:p>
                    <a:p>
                      <a:pPr algn="just"/>
                      <a:endParaRPr lang="en-US" i="1" dirty="0" smtClean="0"/>
                    </a:p>
                    <a:p>
                      <a:pPr algn="just"/>
                      <a:endParaRPr lang="en-US" i="1" dirty="0" smtClean="0"/>
                    </a:p>
                    <a:p>
                      <a:pPr algn="just"/>
                      <a:r>
                        <a:rPr lang="en-US" i="1" dirty="0" smtClean="0"/>
                        <a:t>2.No Liquidating Companies</a:t>
                      </a:r>
                    </a:p>
                    <a:p>
                      <a:pPr algn="just"/>
                      <a:endParaRPr lang="en-US" i="1" dirty="0" smtClean="0"/>
                    </a:p>
                    <a:p>
                      <a:pPr algn="just"/>
                      <a:endParaRPr lang="en-US" i="1" dirty="0" smtClean="0"/>
                    </a:p>
                    <a:p>
                      <a:pPr algn="just"/>
                      <a:endParaRPr lang="en-US" i="1" dirty="0" smtClean="0"/>
                    </a:p>
                    <a:p>
                      <a:pPr algn="just"/>
                      <a:r>
                        <a:rPr lang="en-US" i="1" dirty="0" smtClean="0"/>
                        <a:t>3.Objective</a:t>
                      </a:r>
                    </a:p>
                    <a:p>
                      <a:pPr algn="just"/>
                      <a:endParaRPr lang="en-US" i="1" dirty="0" smtClean="0"/>
                    </a:p>
                    <a:p>
                      <a:pPr algn="just"/>
                      <a:endParaRPr lang="en-US" i="1" dirty="0" smtClean="0"/>
                    </a:p>
                    <a:p>
                      <a:pPr algn="just"/>
                      <a:endParaRPr lang="en-US" i="1" dirty="0" smtClean="0"/>
                    </a:p>
                    <a:p>
                      <a:pPr algn="just"/>
                      <a:endParaRPr lang="en-IN" i="1" dirty="0"/>
                    </a:p>
                  </a:txBody>
                  <a:tcPr/>
                </a:tc>
                <a:tc>
                  <a:txBody>
                    <a:bodyPr/>
                    <a:lstStyle/>
                    <a:p>
                      <a:pPr algn="just"/>
                      <a:r>
                        <a:rPr lang="en-US" dirty="0" smtClean="0"/>
                        <a:t>New company is formed</a:t>
                      </a:r>
                      <a:r>
                        <a:rPr lang="en-US" baseline="0" dirty="0" smtClean="0"/>
                        <a:t> in a</a:t>
                      </a:r>
                    </a:p>
                    <a:p>
                      <a:pPr algn="just"/>
                      <a:r>
                        <a:rPr lang="en-US" baseline="0" dirty="0" smtClean="0"/>
                        <a:t>Amalgamation.</a:t>
                      </a:r>
                    </a:p>
                    <a:p>
                      <a:pPr algn="just"/>
                      <a:endParaRPr lang="en-US" baseline="0" dirty="0" smtClean="0"/>
                    </a:p>
                    <a:p>
                      <a:pPr algn="just"/>
                      <a:r>
                        <a:rPr lang="en-US" baseline="0" dirty="0" smtClean="0"/>
                        <a:t>At least two companies wind up their business.</a:t>
                      </a:r>
                    </a:p>
                    <a:p>
                      <a:pPr algn="just"/>
                      <a:endParaRPr lang="en-US" baseline="0" dirty="0" smtClean="0"/>
                    </a:p>
                    <a:p>
                      <a:pPr algn="just"/>
                      <a:endParaRPr lang="en-US" baseline="0" dirty="0" smtClean="0"/>
                    </a:p>
                    <a:p>
                      <a:pPr algn="just"/>
                      <a:r>
                        <a:rPr lang="en-US" baseline="0" dirty="0" smtClean="0"/>
                        <a:t>The aim of the amalgamation is to remove the competition among the entities.</a:t>
                      </a:r>
                      <a:endParaRPr lang="en-IN" dirty="0"/>
                    </a:p>
                  </a:txBody>
                  <a:tcPr/>
                </a:tc>
                <a:tc>
                  <a:txBody>
                    <a:bodyPr/>
                    <a:lstStyle/>
                    <a:p>
                      <a:pPr algn="just"/>
                      <a:r>
                        <a:rPr lang="en-US" dirty="0" smtClean="0"/>
                        <a:t>No new company is formed</a:t>
                      </a:r>
                      <a:r>
                        <a:rPr lang="en-US" baseline="0" dirty="0" smtClean="0"/>
                        <a:t> in absorption.</a:t>
                      </a:r>
                    </a:p>
                    <a:p>
                      <a:pPr algn="just"/>
                      <a:endParaRPr lang="en-US" baseline="0" dirty="0" smtClean="0"/>
                    </a:p>
                    <a:p>
                      <a:pPr algn="just"/>
                      <a:r>
                        <a:rPr lang="en-US" baseline="0" dirty="0" smtClean="0"/>
                        <a:t>At least one company is required to wind up its business.</a:t>
                      </a:r>
                    </a:p>
                    <a:p>
                      <a:pPr algn="just"/>
                      <a:endParaRPr lang="en-US" baseline="0" dirty="0" smtClean="0"/>
                    </a:p>
                    <a:p>
                      <a:pPr algn="just"/>
                      <a:r>
                        <a:rPr lang="en-US" baseline="0" dirty="0" smtClean="0"/>
                        <a:t>Generally weaker units are taken over by strong units</a:t>
                      </a:r>
                      <a:endParaRPr lang="en-IN" dirty="0"/>
                    </a:p>
                  </a:txBody>
                  <a:tcPr/>
                </a:tc>
                <a:tc>
                  <a:txBody>
                    <a:bodyPr/>
                    <a:lstStyle/>
                    <a:p>
                      <a:pPr algn="just"/>
                      <a:r>
                        <a:rPr lang="en-US" dirty="0" smtClean="0"/>
                        <a:t>New company is formed in External Reconstruction.</a:t>
                      </a:r>
                    </a:p>
                    <a:p>
                      <a:pPr algn="just"/>
                      <a:r>
                        <a:rPr lang="en-US" dirty="0" smtClean="0"/>
                        <a:t>One company</a:t>
                      </a:r>
                      <a:r>
                        <a:rPr lang="en-US" baseline="0" dirty="0" smtClean="0"/>
                        <a:t> is required to wind up its business.</a:t>
                      </a:r>
                    </a:p>
                    <a:p>
                      <a:pPr algn="just"/>
                      <a:endParaRPr lang="en-US" baseline="0" dirty="0" smtClean="0"/>
                    </a:p>
                    <a:p>
                      <a:pPr algn="just"/>
                      <a:endParaRPr lang="en-US" baseline="0" dirty="0" smtClean="0"/>
                    </a:p>
                    <a:p>
                      <a:pPr algn="just"/>
                      <a:r>
                        <a:rPr lang="en-US" baseline="0" dirty="0" smtClean="0"/>
                        <a:t>The aim of the external reconstruction is to write off the accumulated losses and fictitious assets.</a:t>
                      </a:r>
                      <a:endParaRPr lang="en-US" dirty="0" smtClean="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2060</Words>
  <Application>Microsoft Office PowerPoint</Application>
  <PresentationFormat>On-screen Show (4:3)</PresentationFormat>
  <Paragraphs>299</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Gill Sans MT</vt:lpstr>
      <vt:lpstr>Verdana</vt:lpstr>
      <vt:lpstr>Wingdings 2</vt:lpstr>
      <vt:lpstr>Solstice</vt:lpstr>
      <vt:lpstr>Amalgamation &amp; Absorption</vt:lpstr>
      <vt:lpstr>Meaning of Amalgamation</vt:lpstr>
      <vt:lpstr>Types of Amalgamation</vt:lpstr>
      <vt:lpstr>Amalgamation in the nature of Merger</vt:lpstr>
      <vt:lpstr>PowerPoint Presentation</vt:lpstr>
      <vt:lpstr>Amalgamation in the nature of Purchase</vt:lpstr>
      <vt:lpstr>Absorption</vt:lpstr>
      <vt:lpstr>External Reconstruction</vt:lpstr>
      <vt:lpstr>Difference between Amalgamation, Absorption &amp; Reconstruction</vt:lpstr>
      <vt:lpstr>Differences</vt:lpstr>
      <vt:lpstr>Purchase Consideration</vt:lpstr>
      <vt:lpstr>Methods of Purchase Consideration</vt:lpstr>
      <vt:lpstr>Lump sum Method</vt:lpstr>
      <vt:lpstr> On basis of Value of Shares or Shares Exchange Method </vt:lpstr>
      <vt:lpstr>PowerPoint Presentation</vt:lpstr>
      <vt:lpstr> 3.Net Payment Method. </vt:lpstr>
      <vt:lpstr>4.Net Worth or Net Assets Method.</vt:lpstr>
      <vt:lpstr>Important points to be considered :</vt:lpstr>
      <vt:lpstr>The following entries should be passed in the books of transferor and transferee companies in the case of amalgamation </vt:lpstr>
      <vt:lpstr> </vt:lpstr>
      <vt:lpstr>PowerPoint Presentation</vt:lpstr>
      <vt:lpstr>PowerPoint Presentation</vt:lpstr>
      <vt:lpstr>PowerPoint Presentation</vt:lpstr>
      <vt:lpstr>PowerPoint Presentation</vt:lpstr>
      <vt:lpstr>Accounting entries in books of transferee Co.</vt:lpstr>
      <vt:lpstr>Pooling of Interest method</vt:lpstr>
      <vt:lpstr>PowerPoint Presentation</vt:lpstr>
      <vt:lpstr>Purchase Method</vt:lpstr>
      <vt:lpstr>PowerPoint Presentation</vt:lpstr>
      <vt:lpstr>PowerPoint Presentation</vt:lpstr>
      <vt:lpstr>Distinguish between Amalgamation in nature of merger and Amalgamation in nature of purchase</vt:lpstr>
      <vt:lpstr>PowerPoint Presentation</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Amalgamation&amp; External Recontruction</dc:title>
  <dc:creator>vaio</dc:creator>
  <cp:lastModifiedBy>Windows User</cp:lastModifiedBy>
  <cp:revision>3</cp:revision>
  <dcterms:created xsi:type="dcterms:W3CDTF">2011-06-20T21:19:50Z</dcterms:created>
  <dcterms:modified xsi:type="dcterms:W3CDTF">2020-03-21T19:15:44Z</dcterms:modified>
</cp:coreProperties>
</file>