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50" name="Shape 50"/>
          <p:cNvSpPr/>
          <p:nvPr>
            <p:ph type="sldImg"/>
          </p:nvPr>
        </p:nvSpPr>
        <p:spPr>
          <a:xfrm>
            <a:off x="1143000" y="685800"/>
            <a:ext cx="4572000" cy="3429000"/>
          </a:xfrm>
          <a:prstGeom prst="rect">
            <a:avLst/>
          </a:prstGeom>
        </p:spPr>
        <p:txBody>
          <a:bodyPr/>
          <a:lstStyle/>
          <a:p>
            <a:pPr/>
          </a:p>
        </p:txBody>
      </p:sp>
      <p:sp>
        <p:nvSpPr>
          <p:cNvPr id="51" name="Shape 5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Default">
    <p:bg>
      <p:bgPr>
        <a:solidFill>
          <a:srgbClr val="FFFFFF"/>
        </a:solidFill>
      </p:bgPr>
    </p:bg>
    <p:spTree>
      <p:nvGrpSpPr>
        <p:cNvPr id="1" name=""/>
        <p:cNvGrpSpPr/>
        <p:nvPr/>
      </p:nvGrpSpPr>
      <p:grpSpPr>
        <a:xfrm>
          <a:off x="0" y="0"/>
          <a:ext cx="0" cy="0"/>
          <a:chOff x="0" y="0"/>
          <a:chExt cx="0" cy="0"/>
        </a:xfrm>
      </p:grpSpPr>
      <p:sp>
        <p:nvSpPr>
          <p:cNvPr id="13" name="Rectangle"/>
          <p:cNvSpPr/>
          <p:nvPr/>
        </p:nvSpPr>
        <p:spPr>
          <a:xfrm>
            <a:off x="8610600" y="0"/>
            <a:ext cx="533400" cy="6858000"/>
          </a:xfrm>
          <a:prstGeom prst="rect">
            <a:avLst/>
          </a:prstGeom>
          <a:solidFill>
            <a:srgbClr val="411D72"/>
          </a:solidFill>
          <a:ln w="12700">
            <a:miter lim="400000"/>
          </a:ln>
        </p:spPr>
        <p:txBody>
          <a:bodyPr lIns="45719" rIns="45719" anchor="ctr"/>
          <a:lstStyle/>
          <a:p>
            <a:pPr/>
          </a:p>
        </p:txBody>
      </p:sp>
      <p:sp>
        <p:nvSpPr>
          <p:cNvPr id="14" name="Oval"/>
          <p:cNvSpPr/>
          <p:nvPr/>
        </p:nvSpPr>
        <p:spPr>
          <a:xfrm>
            <a:off x="7696200" y="2514600"/>
            <a:ext cx="1066800" cy="1828800"/>
          </a:xfrm>
          <a:prstGeom prst="ellipse">
            <a:avLst/>
          </a:prstGeom>
          <a:solidFill>
            <a:srgbClr val="FFFFFF"/>
          </a:solidFill>
          <a:ln w="12700">
            <a:miter lim="400000"/>
          </a:ln>
        </p:spPr>
        <p:txBody>
          <a:bodyPr lIns="45719" rIns="45719" anchor="ctr"/>
          <a:lstStyle/>
          <a:p>
            <a:pPr/>
          </a:p>
        </p:txBody>
      </p:sp>
      <p:sp>
        <p:nvSpPr>
          <p:cNvPr id="15" name="Title Text"/>
          <p:cNvSpPr txBox="1"/>
          <p:nvPr>
            <p:ph type="title"/>
          </p:nvPr>
        </p:nvSpPr>
        <p:spPr>
          <a:xfrm>
            <a:off x="5715000" y="2895600"/>
            <a:ext cx="3124200" cy="1143000"/>
          </a:xfrm>
          <a:prstGeom prst="rect">
            <a:avLst/>
          </a:prstGeom>
        </p:spPr>
        <p:txBody>
          <a:bodyPr/>
          <a:lstStyle>
            <a:lvl1pPr>
              <a:defRPr b="1" sz="15000">
                <a:solidFill>
                  <a:srgbClr val="000000"/>
                </a:solidFill>
                <a:effectLst>
                  <a:outerShdw sx="100000" sy="100000" kx="0" ky="0" algn="b" rotWithShape="0" blurRad="12700" dist="114300" dir="2700000">
                    <a:srgbClr val="DDDDDD"/>
                  </a:outerShdw>
                </a:effectLst>
              </a:defRPr>
            </a:lvl1pPr>
          </a:lstStyle>
          <a:p>
            <a:pPr/>
            <a:r>
              <a:t>Title Text</a:t>
            </a:r>
          </a:p>
        </p:txBody>
      </p:sp>
      <p:sp>
        <p:nvSpPr>
          <p:cNvPr id="16" name="Body Level One…"/>
          <p:cNvSpPr txBox="1"/>
          <p:nvPr>
            <p:ph type="body" sz="half" idx="1"/>
          </p:nvPr>
        </p:nvSpPr>
        <p:spPr>
          <a:xfrm>
            <a:off x="381000" y="3810000"/>
            <a:ext cx="5334000" cy="2590800"/>
          </a:xfrm>
          <a:prstGeom prst="rect">
            <a:avLst/>
          </a:prstGeom>
        </p:spPr>
        <p:txBody>
          <a:bodyPr/>
          <a:lstStyle>
            <a:lvl1pPr marL="0" indent="0" algn="ctr">
              <a:spcBef>
                <a:spcPts val="900"/>
              </a:spcBef>
              <a:buSzTx/>
              <a:buNone/>
              <a:defRPr b="1" sz="4000">
                <a:solidFill>
                  <a:srgbClr val="0094B9"/>
                </a:solidFill>
                <a:latin typeface="Arial"/>
                <a:ea typeface="Arial"/>
                <a:cs typeface="Arial"/>
                <a:sym typeface="Arial"/>
              </a:defRPr>
            </a:lvl1pPr>
            <a:lvl2pPr marL="0" indent="457200" algn="ctr">
              <a:spcBef>
                <a:spcPts val="900"/>
              </a:spcBef>
              <a:buSzTx/>
              <a:buNone/>
              <a:defRPr b="1" sz="4000">
                <a:solidFill>
                  <a:srgbClr val="0094B9"/>
                </a:solidFill>
                <a:latin typeface="Arial"/>
                <a:ea typeface="Arial"/>
                <a:cs typeface="Arial"/>
                <a:sym typeface="Arial"/>
              </a:defRPr>
            </a:lvl2pPr>
            <a:lvl3pPr marL="0" indent="914400" algn="ctr">
              <a:spcBef>
                <a:spcPts val="900"/>
              </a:spcBef>
              <a:buSzTx/>
              <a:buNone/>
              <a:defRPr b="1" sz="4000">
                <a:solidFill>
                  <a:srgbClr val="0094B9"/>
                </a:solidFill>
                <a:latin typeface="Arial"/>
                <a:ea typeface="Arial"/>
                <a:cs typeface="Arial"/>
                <a:sym typeface="Arial"/>
              </a:defRPr>
            </a:lvl3pPr>
            <a:lvl4pPr marL="0" indent="1371600" algn="ctr">
              <a:spcBef>
                <a:spcPts val="900"/>
              </a:spcBef>
              <a:buSzTx/>
              <a:buNone/>
              <a:defRPr b="1" sz="4000">
                <a:solidFill>
                  <a:srgbClr val="0094B9"/>
                </a:solidFill>
                <a:latin typeface="Arial"/>
                <a:ea typeface="Arial"/>
                <a:cs typeface="Arial"/>
                <a:sym typeface="Arial"/>
              </a:defRPr>
            </a:lvl4pPr>
            <a:lvl5pPr marL="0" indent="1828800" algn="ctr">
              <a:spcBef>
                <a:spcPts val="900"/>
              </a:spcBef>
              <a:buSzTx/>
              <a:buNone/>
              <a:defRPr b="1" sz="4000">
                <a:solidFill>
                  <a:srgbClr val="0094B9"/>
                </a:solidFill>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pic>
        <p:nvPicPr>
          <p:cNvPr id="17" name="image.png" descr="image.png"/>
          <p:cNvPicPr>
            <a:picLocks noChangeAspect="1"/>
          </p:cNvPicPr>
          <p:nvPr/>
        </p:nvPicPr>
        <p:blipFill>
          <a:blip r:embed="rId2">
            <a:extLst/>
          </a:blip>
          <a:stretch>
            <a:fillRect/>
          </a:stretch>
        </p:blipFill>
        <p:spPr>
          <a:xfrm>
            <a:off x="387350" y="304800"/>
            <a:ext cx="5257800" cy="3124200"/>
          </a:xfrm>
          <a:prstGeom prst="rect">
            <a:avLst/>
          </a:prstGeom>
          <a:ln w="19050">
            <a:solidFill>
              <a:srgbClr val="000000"/>
            </a:solidFill>
          </a:ln>
        </p:spPr>
      </p:pic>
      <p:sp>
        <p:nvSpPr>
          <p:cNvPr id="18" name="Copyright©2004  South-Western"/>
          <p:cNvSpPr txBox="1"/>
          <p:nvPr/>
        </p:nvSpPr>
        <p:spPr>
          <a:xfrm>
            <a:off x="426719" y="6553200"/>
            <a:ext cx="1661826" cy="202417"/>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800">
                <a:solidFill>
                  <a:srgbClr val="411D72"/>
                </a:solidFill>
                <a:latin typeface="Arial"/>
                <a:ea typeface="Arial"/>
                <a:cs typeface="Arial"/>
                <a:sym typeface="Arial"/>
              </a:defRPr>
            </a:lvl1pPr>
          </a:lstStyle>
          <a:p>
            <a:pPr/>
            <a:r>
              <a:t>Copyright©2004  South-Western</a:t>
            </a:r>
          </a:p>
        </p:txBody>
      </p:sp>
      <p:sp>
        <p:nvSpPr>
          <p:cNvPr id="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6" name="Title Text"/>
          <p:cNvSpPr txBox="1"/>
          <p:nvPr>
            <p:ph type="title"/>
          </p:nvPr>
        </p:nvSpPr>
        <p:spPr>
          <a:prstGeom prst="rect">
            <a:avLst/>
          </a:prstGeom>
        </p:spPr>
        <p:txBody>
          <a:bodyPr/>
          <a:lstStyle/>
          <a:p>
            <a:pPr/>
            <a:r>
              <a:t>Title Text</a:t>
            </a:r>
          </a:p>
        </p:txBody>
      </p:sp>
      <p:sp>
        <p:nvSpPr>
          <p:cNvPr id="2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35" name="Title Text"/>
          <p:cNvSpPr txBox="1"/>
          <p:nvPr>
            <p:ph type="title"/>
          </p:nvPr>
        </p:nvSpPr>
        <p:spPr>
          <a:prstGeom prst="rect">
            <a:avLst/>
          </a:prstGeom>
        </p:spPr>
        <p:txBody>
          <a:bodyPr/>
          <a:lstStyle/>
          <a:p>
            <a:pPr/>
            <a:r>
              <a:t>Title Text</a:t>
            </a:r>
          </a:p>
        </p:txBody>
      </p:sp>
      <p:sp>
        <p:nvSpPr>
          <p:cNvPr id="3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0">
    <p:spTree>
      <p:nvGrpSpPr>
        <p:cNvPr id="1" name=""/>
        <p:cNvGrpSpPr/>
        <p:nvPr/>
      </p:nvGrpSpPr>
      <p:grpSpPr>
        <a:xfrm>
          <a:off x="0" y="0"/>
          <a:ext cx="0" cy="0"/>
          <a:chOff x="0" y="0"/>
          <a:chExt cx="0" cy="0"/>
        </a:xfrm>
      </p:grpSpPr>
      <p:sp>
        <p:nvSpPr>
          <p:cNvPr id="43" name="Title Text"/>
          <p:cNvSpPr txBox="1"/>
          <p:nvPr>
            <p:ph type="title"/>
          </p:nvPr>
        </p:nvSpPr>
        <p:spPr>
          <a:prstGeom prst="rect">
            <a:avLst/>
          </a:prstGeom>
        </p:spPr>
        <p:txBody>
          <a:bodyPr/>
          <a:lstStyle/>
          <a:p>
            <a:pPr/>
            <a:r>
              <a:t>Title Text</a:t>
            </a:r>
          </a:p>
        </p:txBody>
      </p:sp>
      <p:sp>
        <p:nvSpPr>
          <p:cNvPr id="4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2C4C7C"/>
        </a:solidFill>
      </p:bgPr>
    </p:bg>
    <p:spTree>
      <p:nvGrpSpPr>
        <p:cNvPr id="1" name=""/>
        <p:cNvGrpSpPr/>
        <p:nvPr/>
      </p:nvGrpSpPr>
      <p:grpSpPr>
        <a:xfrm>
          <a:off x="0" y="0"/>
          <a:ext cx="0" cy="0"/>
          <a:chOff x="0" y="0"/>
          <a:chExt cx="0" cy="0"/>
        </a:xfrm>
      </p:grpSpPr>
      <p:pic>
        <p:nvPicPr>
          <p:cNvPr id="2" name="lttan.png" descr="lttan.png"/>
          <p:cNvPicPr>
            <a:picLocks noChangeAspect="1"/>
          </p:cNvPicPr>
          <p:nvPr/>
        </p:nvPicPr>
        <p:blipFill>
          <a:blip r:embed="rId2">
            <a:extLst/>
          </a:blip>
          <a:stretch>
            <a:fillRect/>
          </a:stretch>
        </p:blipFill>
        <p:spPr>
          <a:xfrm>
            <a:off x="455612" y="1455737"/>
            <a:ext cx="8389938" cy="5195888"/>
          </a:xfrm>
          <a:prstGeom prst="rect">
            <a:avLst/>
          </a:prstGeom>
          <a:ln w="12700">
            <a:miter lim="400000"/>
          </a:ln>
        </p:spPr>
      </p:pic>
      <p:sp>
        <p:nvSpPr>
          <p:cNvPr id="3" name="Copyright © 2004  South-Western/Thomson Learning"/>
          <p:cNvSpPr txBox="1"/>
          <p:nvPr/>
        </p:nvSpPr>
        <p:spPr>
          <a:xfrm>
            <a:off x="6452870" y="6675437"/>
            <a:ext cx="2660909" cy="202417"/>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800">
                <a:solidFill>
                  <a:srgbClr val="FFFFFF"/>
                </a:solidFill>
                <a:latin typeface="Arial"/>
                <a:ea typeface="Arial"/>
                <a:cs typeface="Arial"/>
                <a:sym typeface="Arial"/>
              </a:defRPr>
            </a:lvl1pPr>
          </a:lstStyle>
          <a:p>
            <a:pPr/>
            <a:r>
              <a:t>Copyright © 2004  South-Western/Thomson Learning</a:t>
            </a:r>
          </a:p>
        </p:txBody>
      </p:sp>
      <p:sp>
        <p:nvSpPr>
          <p:cNvPr id="4" name="Title Text"/>
          <p:cNvSpPr txBox="1"/>
          <p:nvPr>
            <p:ph type="title"/>
          </p:nvPr>
        </p:nvSpPr>
        <p:spPr>
          <a:xfrm>
            <a:off x="457200" y="152400"/>
            <a:ext cx="8382000" cy="12192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5" name="Body Level One…"/>
          <p:cNvSpPr txBox="1"/>
          <p:nvPr>
            <p:ph type="body" idx="1"/>
          </p:nvPr>
        </p:nvSpPr>
        <p:spPr>
          <a:xfrm>
            <a:off x="457200" y="1447800"/>
            <a:ext cx="8382000" cy="51943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 name="Slide Number"/>
          <p:cNvSpPr txBox="1"/>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0" marR="0" indent="0" algn="ctr" defTabSz="914400" rtl="0" latinLnBrk="0">
        <a:lnSpc>
          <a:spcPct val="90000"/>
        </a:lnSpc>
        <a:spcBef>
          <a:spcPts val="0"/>
        </a:spcBef>
        <a:spcAft>
          <a:spcPts val="0"/>
        </a:spcAft>
        <a:buClrTx/>
        <a:buSzTx/>
        <a:buFontTx/>
        <a:buNone/>
        <a:tabLst/>
        <a:defRPr b="0" baseline="0" cap="none" i="0" spc="0" strike="noStrike" sz="4000" u="none">
          <a:solidFill>
            <a:srgbClr val="FFFFCC"/>
          </a:solidFill>
          <a:uFillTx/>
          <a:latin typeface="Arial"/>
          <a:ea typeface="Arial"/>
          <a:cs typeface="Arial"/>
          <a:sym typeface="Arial"/>
        </a:defRPr>
      </a:lvl1pPr>
      <a:lvl2pPr marL="0" marR="0" indent="0" algn="ctr" defTabSz="914400" rtl="0" latinLnBrk="0">
        <a:lnSpc>
          <a:spcPct val="90000"/>
        </a:lnSpc>
        <a:spcBef>
          <a:spcPts val="0"/>
        </a:spcBef>
        <a:spcAft>
          <a:spcPts val="0"/>
        </a:spcAft>
        <a:buClrTx/>
        <a:buSzTx/>
        <a:buFontTx/>
        <a:buNone/>
        <a:tabLst/>
        <a:defRPr b="0" baseline="0" cap="none" i="0" spc="0" strike="noStrike" sz="4000" u="none">
          <a:solidFill>
            <a:srgbClr val="FFFFCC"/>
          </a:solidFill>
          <a:uFillTx/>
          <a:latin typeface="Arial"/>
          <a:ea typeface="Arial"/>
          <a:cs typeface="Arial"/>
          <a:sym typeface="Arial"/>
        </a:defRPr>
      </a:lvl2pPr>
      <a:lvl3pPr marL="0" marR="0" indent="0" algn="ctr" defTabSz="914400" rtl="0" latinLnBrk="0">
        <a:lnSpc>
          <a:spcPct val="90000"/>
        </a:lnSpc>
        <a:spcBef>
          <a:spcPts val="0"/>
        </a:spcBef>
        <a:spcAft>
          <a:spcPts val="0"/>
        </a:spcAft>
        <a:buClrTx/>
        <a:buSzTx/>
        <a:buFontTx/>
        <a:buNone/>
        <a:tabLst/>
        <a:defRPr b="0" baseline="0" cap="none" i="0" spc="0" strike="noStrike" sz="4000" u="none">
          <a:solidFill>
            <a:srgbClr val="FFFFCC"/>
          </a:solidFill>
          <a:uFillTx/>
          <a:latin typeface="Arial"/>
          <a:ea typeface="Arial"/>
          <a:cs typeface="Arial"/>
          <a:sym typeface="Arial"/>
        </a:defRPr>
      </a:lvl3pPr>
      <a:lvl4pPr marL="0" marR="0" indent="0" algn="ctr" defTabSz="914400" rtl="0" latinLnBrk="0">
        <a:lnSpc>
          <a:spcPct val="90000"/>
        </a:lnSpc>
        <a:spcBef>
          <a:spcPts val="0"/>
        </a:spcBef>
        <a:spcAft>
          <a:spcPts val="0"/>
        </a:spcAft>
        <a:buClrTx/>
        <a:buSzTx/>
        <a:buFontTx/>
        <a:buNone/>
        <a:tabLst/>
        <a:defRPr b="0" baseline="0" cap="none" i="0" spc="0" strike="noStrike" sz="4000" u="none">
          <a:solidFill>
            <a:srgbClr val="FFFFCC"/>
          </a:solidFill>
          <a:uFillTx/>
          <a:latin typeface="Arial"/>
          <a:ea typeface="Arial"/>
          <a:cs typeface="Arial"/>
          <a:sym typeface="Arial"/>
        </a:defRPr>
      </a:lvl4pPr>
      <a:lvl5pPr marL="0" marR="0" indent="0" algn="ctr" defTabSz="914400" rtl="0" latinLnBrk="0">
        <a:lnSpc>
          <a:spcPct val="90000"/>
        </a:lnSpc>
        <a:spcBef>
          <a:spcPts val="0"/>
        </a:spcBef>
        <a:spcAft>
          <a:spcPts val="0"/>
        </a:spcAft>
        <a:buClrTx/>
        <a:buSzTx/>
        <a:buFontTx/>
        <a:buNone/>
        <a:tabLst/>
        <a:defRPr b="0" baseline="0" cap="none" i="0" spc="0" strike="noStrike" sz="4000" u="none">
          <a:solidFill>
            <a:srgbClr val="FFFFCC"/>
          </a:solidFill>
          <a:uFillTx/>
          <a:latin typeface="Arial"/>
          <a:ea typeface="Arial"/>
          <a:cs typeface="Arial"/>
          <a:sym typeface="Arial"/>
        </a:defRPr>
      </a:lvl5pPr>
      <a:lvl6pPr marL="0" marR="0" indent="457200" algn="ctr" defTabSz="914400" rtl="0" latinLnBrk="0">
        <a:lnSpc>
          <a:spcPct val="90000"/>
        </a:lnSpc>
        <a:spcBef>
          <a:spcPts val="0"/>
        </a:spcBef>
        <a:spcAft>
          <a:spcPts val="0"/>
        </a:spcAft>
        <a:buClrTx/>
        <a:buSzTx/>
        <a:buFontTx/>
        <a:buNone/>
        <a:tabLst/>
        <a:defRPr b="0" baseline="0" cap="none" i="0" spc="0" strike="noStrike" sz="4000" u="none">
          <a:solidFill>
            <a:srgbClr val="FFFFCC"/>
          </a:solidFill>
          <a:uFillTx/>
          <a:latin typeface="Arial"/>
          <a:ea typeface="Arial"/>
          <a:cs typeface="Arial"/>
          <a:sym typeface="Arial"/>
        </a:defRPr>
      </a:lvl6pPr>
      <a:lvl7pPr marL="0" marR="0" indent="914400" algn="ctr" defTabSz="914400" rtl="0" latinLnBrk="0">
        <a:lnSpc>
          <a:spcPct val="90000"/>
        </a:lnSpc>
        <a:spcBef>
          <a:spcPts val="0"/>
        </a:spcBef>
        <a:spcAft>
          <a:spcPts val="0"/>
        </a:spcAft>
        <a:buClrTx/>
        <a:buSzTx/>
        <a:buFontTx/>
        <a:buNone/>
        <a:tabLst/>
        <a:defRPr b="0" baseline="0" cap="none" i="0" spc="0" strike="noStrike" sz="4000" u="none">
          <a:solidFill>
            <a:srgbClr val="FFFFCC"/>
          </a:solidFill>
          <a:uFillTx/>
          <a:latin typeface="Arial"/>
          <a:ea typeface="Arial"/>
          <a:cs typeface="Arial"/>
          <a:sym typeface="Arial"/>
        </a:defRPr>
      </a:lvl7pPr>
      <a:lvl8pPr marL="0" marR="0" indent="1371600" algn="ctr" defTabSz="914400" rtl="0" latinLnBrk="0">
        <a:lnSpc>
          <a:spcPct val="90000"/>
        </a:lnSpc>
        <a:spcBef>
          <a:spcPts val="0"/>
        </a:spcBef>
        <a:spcAft>
          <a:spcPts val="0"/>
        </a:spcAft>
        <a:buClrTx/>
        <a:buSzTx/>
        <a:buFontTx/>
        <a:buNone/>
        <a:tabLst/>
        <a:defRPr b="0" baseline="0" cap="none" i="0" spc="0" strike="noStrike" sz="4000" u="none">
          <a:solidFill>
            <a:srgbClr val="FFFFCC"/>
          </a:solidFill>
          <a:uFillTx/>
          <a:latin typeface="Arial"/>
          <a:ea typeface="Arial"/>
          <a:cs typeface="Arial"/>
          <a:sym typeface="Arial"/>
        </a:defRPr>
      </a:lvl8pPr>
      <a:lvl9pPr marL="0" marR="0" indent="1828800" algn="ctr" defTabSz="914400" rtl="0" latinLnBrk="0">
        <a:lnSpc>
          <a:spcPct val="90000"/>
        </a:lnSpc>
        <a:spcBef>
          <a:spcPts val="0"/>
        </a:spcBef>
        <a:spcAft>
          <a:spcPts val="0"/>
        </a:spcAft>
        <a:buClrTx/>
        <a:buSzTx/>
        <a:buFontTx/>
        <a:buNone/>
        <a:tabLst/>
        <a:defRPr b="0" baseline="0" cap="none" i="0" spc="0" strike="noStrike" sz="4000" u="none">
          <a:solidFill>
            <a:srgbClr val="FFFFCC"/>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2pPr>
      <a:lvl3pPr marL="1219200" marR="0" indent="-3048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3pPr>
      <a:lvl4pPr marL="17780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4pPr>
      <a:lvl5pPr marL="2286000" marR="0" indent="-4572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5pPr>
      <a:lvl6pPr marL="2743200" marR="0" indent="-4572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6pPr>
      <a:lvl7pPr marL="3200400" marR="0" indent="-4572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7pPr>
      <a:lvl8pPr marL="3657600" marR="0" indent="-4572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8pPr>
      <a:lvl9pPr marL="4114800" marR="0" indent="-4572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ximguru.com/web/20160405084733/http://www.eximguru.com/exim/indian-customs/customs-regulations/shipping-bill-and-bill-of-export-form-regulations-1991.aspx"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ximguru.com/web/20160405084733/http://www.eximguru.com/exim/eou/default.aspx"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commerce.gov.in/InnerContent.aspx?Type=TradePromotionmenu&amp;Id=257" TargetMode="External"/><Relationship Id="rId3" Type="http://schemas.openxmlformats.org/officeDocument/2006/relationships/hyperlink" Target="http://www.eximguru.com/exim/dgft/exim-policy/2015-2020/default.aspx"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 name="Lecture-2"/>
          <p:cNvSpPr txBox="1"/>
          <p:nvPr>
            <p:ph type="ctrTitle"/>
          </p:nvPr>
        </p:nvSpPr>
        <p:spPr>
          <a:xfrm>
            <a:off x="4914900" y="3590924"/>
            <a:ext cx="3766195" cy="1006477"/>
          </a:xfrm>
          <a:prstGeom prst="rect">
            <a:avLst/>
          </a:prstGeom>
        </p:spPr>
        <p:txBody>
          <a:bodyPr/>
          <a:lstStyle>
            <a:lvl1pPr defTabSz="758951">
              <a:defRPr sz="6391">
                <a:effectLst>
                  <a:outerShdw sx="100000" sy="100000" kx="0" ky="0" algn="b" rotWithShape="0" blurRad="10541" dist="94869" dir="2700000">
                    <a:srgbClr val="DDDDDD"/>
                  </a:outerShdw>
                </a:effectLst>
              </a:defRPr>
            </a:lvl1pPr>
          </a:lstStyle>
          <a:p>
            <a:pPr/>
            <a:r>
              <a:t>Lecture-2 </a:t>
            </a:r>
          </a:p>
        </p:txBody>
      </p:sp>
      <p:sp>
        <p:nvSpPr>
          <p:cNvPr id="54" name="B.A .Programme, Semester VI…"/>
          <p:cNvSpPr txBox="1"/>
          <p:nvPr>
            <p:ph type="subTitle" sz="quarter" idx="1"/>
          </p:nvPr>
        </p:nvSpPr>
        <p:spPr>
          <a:xfrm>
            <a:off x="495300" y="4749800"/>
            <a:ext cx="6572548" cy="1828800"/>
          </a:xfrm>
          <a:prstGeom prst="rect">
            <a:avLst/>
          </a:prstGeom>
        </p:spPr>
        <p:txBody>
          <a:bodyPr/>
          <a:lstStyle/>
          <a:p>
            <a:pPr defTabSz="603504">
              <a:spcBef>
                <a:spcPts val="600"/>
              </a:spcBef>
              <a:defRPr sz="2310">
                <a:solidFill>
                  <a:schemeClr val="accent2">
                    <a:lumOff val="-10000"/>
                  </a:schemeClr>
                </a:solidFill>
              </a:defRPr>
            </a:pPr>
            <a:r>
              <a:t>B.A .Programme, Semester VI </a:t>
            </a:r>
          </a:p>
          <a:p>
            <a:pPr defTabSz="603504">
              <a:spcBef>
                <a:spcPts val="600"/>
              </a:spcBef>
              <a:defRPr sz="2244">
                <a:solidFill>
                  <a:schemeClr val="accent2">
                    <a:lumOff val="-10000"/>
                  </a:schemeClr>
                </a:solidFill>
              </a:defRPr>
            </a:pPr>
            <a:r>
              <a:t>Paper: Economic Development Policy in India-II</a:t>
            </a:r>
          </a:p>
          <a:p>
            <a:pPr defTabSz="603504">
              <a:spcBef>
                <a:spcPts val="600"/>
              </a:spcBef>
              <a:defRPr sz="2640">
                <a:solidFill>
                  <a:schemeClr val="accent2">
                    <a:lumOff val="-10000"/>
                  </a:schemeClr>
                </a:solidFill>
              </a:defRPr>
            </a:pPr>
            <a:r>
              <a:t>Topic- New Foreign Trade Policy 2015-20</a:t>
            </a:r>
          </a:p>
        </p:txBody>
      </p:sp>
      <p:sp>
        <p:nvSpPr>
          <p:cNvPr id="55"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54">
                                            <p:bg/>
                                          </p:spTgt>
                                        </p:tgtEl>
                                        <p:attrNameLst>
                                          <p:attrName>style.visibility</p:attrName>
                                        </p:attrNameLst>
                                      </p:cBhvr>
                                      <p:to>
                                        <p:strVal val="visible"/>
                                      </p:to>
                                    </p:set>
                                    <p:animEffect filter="wipe(up)" transition="in">
                                      <p:cBhvr>
                                        <p:cTn id="7" dur="1000"/>
                                        <p:tgtEl>
                                          <p:spTgt spid="54">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54">
                                            <p:txEl>
                                              <p:pRg st="0" end="0"/>
                                            </p:txEl>
                                          </p:spTgt>
                                        </p:tgtEl>
                                        <p:attrNameLst>
                                          <p:attrName>style.visibility</p:attrName>
                                        </p:attrNameLst>
                                      </p:cBhvr>
                                      <p:to>
                                        <p:strVal val="visible"/>
                                      </p:to>
                                    </p:set>
                                    <p:animEffect filter="wipe(up)" transition="in">
                                      <p:cBhvr>
                                        <p:cTn id="10" dur="1000"/>
                                        <p:tgtEl>
                                          <p:spTgt spid="5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54">
                                            <p:txEl>
                                              <p:pRg st="1" end="1"/>
                                            </p:txEl>
                                          </p:spTgt>
                                        </p:tgtEl>
                                        <p:attrNameLst>
                                          <p:attrName>style.visibility</p:attrName>
                                        </p:attrNameLst>
                                      </p:cBhvr>
                                      <p:to>
                                        <p:strVal val="visible"/>
                                      </p:to>
                                    </p:set>
                                    <p:animEffect filter="wipe(up)" transition="in">
                                      <p:cBhvr>
                                        <p:cTn id="15" dur="1000"/>
                                        <p:tgtEl>
                                          <p:spTgt spid="5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54">
                                            <p:txEl>
                                              <p:pRg st="2" end="2"/>
                                            </p:txEl>
                                          </p:spTgt>
                                        </p:tgtEl>
                                        <p:attrNameLst>
                                          <p:attrName>style.visibility</p:attrName>
                                        </p:attrNameLst>
                                      </p:cBhvr>
                                      <p:to>
                                        <p:strVal val="visible"/>
                                      </p:to>
                                    </p:set>
                                    <p:animEffect filter="wipe(up)" transition="in">
                                      <p:cBhvr>
                                        <p:cTn id="20" dur="1000"/>
                                        <p:tgtEl>
                                          <p:spTgt spid="54">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4" grpId="1"/>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4" name="9. Online inter-ministerial consultations:…"/>
          <p:cNvSpPr txBox="1"/>
          <p:nvPr>
            <p:ph type="body" idx="1"/>
          </p:nvPr>
        </p:nvSpPr>
        <p:spPr>
          <a:prstGeom prst="rect">
            <a:avLst/>
          </a:prstGeom>
        </p:spPr>
        <p:txBody>
          <a:bodyPr/>
          <a:lstStyle/>
          <a:p>
            <a:pPr marL="0" indent="0" algn="just" defTabSz="612648">
              <a:lnSpc>
                <a:spcPct val="120000"/>
              </a:lnSpc>
              <a:spcBef>
                <a:spcPts val="600"/>
              </a:spcBef>
              <a:buSzTx/>
              <a:buNone/>
              <a:defRPr b="1" i="1" sz="2010">
                <a:solidFill>
                  <a:srgbClr val="0094B9"/>
                </a:solidFill>
                <a:latin typeface="Tw Cen MT"/>
                <a:ea typeface="Tw Cen MT"/>
                <a:cs typeface="Tw Cen MT"/>
                <a:sym typeface="Tw Cen MT"/>
              </a:defRPr>
            </a:pPr>
            <a:r>
              <a:rPr>
                <a:solidFill>
                  <a:srgbClr val="000000"/>
                </a:solidFill>
              </a:rPr>
              <a:t>9. Online inter-ministerial consultations:</a:t>
            </a:r>
            <a:endParaRPr>
              <a:solidFill>
                <a:srgbClr val="000000"/>
              </a:solidFill>
            </a:endParaRPr>
          </a:p>
          <a:p>
            <a:pPr marL="0" indent="0" algn="just" defTabSz="612648">
              <a:lnSpc>
                <a:spcPct val="120000"/>
              </a:lnSpc>
              <a:spcBef>
                <a:spcPts val="600"/>
              </a:spcBef>
              <a:buSzTx/>
              <a:buNone/>
              <a:defRPr sz="1675">
                <a:latin typeface="Tw Cen MT"/>
                <a:ea typeface="Tw Cen MT"/>
                <a:cs typeface="Tw Cen MT"/>
                <a:sym typeface="Tw Cen MT"/>
              </a:defRPr>
            </a:pPr>
            <a:r>
              <a:t>       </a:t>
            </a:r>
            <a:r>
              <a:t>It is proposed to have Online inter-ministerial consultations for approval of export of SCOMET items, Norms fixation, Import Authorisations, Export Authorisation, in a phased manner, with the objective to reduce time for approval. As a result, there would not be any need to submit hard copies of documents for these purposes by the exporters.</a:t>
            </a:r>
            <a:br/>
            <a:br/>
            <a:r>
              <a:rPr b="1" i="1" sz="2010"/>
              <a:t>10. Simplification of procedures/processes, digitisation and e-governance</a:t>
            </a:r>
            <a:endParaRPr b="1" i="1" sz="2010"/>
          </a:p>
          <a:p>
            <a:pPr marL="701384" indent="-607785" algn="just" defTabSz="612648">
              <a:lnSpc>
                <a:spcPct val="120000"/>
              </a:lnSpc>
              <a:spcBef>
                <a:spcPts val="600"/>
              </a:spcBef>
              <a:buClr>
                <a:srgbClr val="666666"/>
              </a:buClr>
              <a:buFont typeface="Times"/>
              <a:buAutoNum type="alphaLcPeriod" startAt="1"/>
              <a:defRPr sz="1675">
                <a:latin typeface="Tw Cen MT"/>
                <a:ea typeface="Tw Cen MT"/>
                <a:cs typeface="Tw Cen MT"/>
                <a:sym typeface="Tw Cen MT"/>
              </a:defRPr>
            </a:pPr>
            <a:r>
              <a:t>Under EPCG scheme, obtaining and submitting a certificate from an independent Chartered Engineer, confirming the use of spares, tools, refractory and catalysts imported for final redemption of EPCG authorizations has been dispensed with.</a:t>
            </a:r>
          </a:p>
          <a:p>
            <a:pPr marL="701384" indent="-607785" algn="just" defTabSz="612648">
              <a:lnSpc>
                <a:spcPct val="120000"/>
              </a:lnSpc>
              <a:spcBef>
                <a:spcPts val="600"/>
              </a:spcBef>
              <a:buClr>
                <a:srgbClr val="666666"/>
              </a:buClr>
              <a:buFont typeface="Times"/>
              <a:buAutoNum type="alphaLcPeriod" startAt="1"/>
              <a:defRPr sz="1675">
                <a:latin typeface="Tw Cen MT"/>
                <a:ea typeface="Tw Cen MT"/>
                <a:cs typeface="Tw Cen MT"/>
                <a:sym typeface="Tw Cen MT"/>
              </a:defRPr>
            </a:pPr>
            <a:r>
              <a:t>At present, the EPCG Authorisation holders are required to maintain records for 3 years after redemption of Authorisations. Now the EPCG Authorization Holders shall be required to maintain records for a period of two years only. Government’s endeavour is to gradually phase out this requirement as the relevant records such as </a:t>
            </a:r>
            <a:r>
              <a:rPr>
                <a:hlinkClick r:id="rId2" invalidUrl="" action="" tgtFrame="" tooltip="" history="1" highlightClick="0" endSnd="0"/>
              </a:rPr>
              <a:t>Shipping Bill</a:t>
            </a:r>
            <a:r>
              <a:t>s, e-BRC are likely to be available in electronic mode which can be archived and retrieved whenever required.</a:t>
            </a:r>
            <a:br/>
          </a:p>
        </p:txBody>
      </p:sp>
      <p:sp>
        <p:nvSpPr>
          <p:cNvPr id="85"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84">
                                            <p:bg/>
                                          </p:spTgt>
                                        </p:tgtEl>
                                        <p:attrNameLst>
                                          <p:attrName>style.visibility</p:attrName>
                                        </p:attrNameLst>
                                      </p:cBhvr>
                                      <p:to>
                                        <p:strVal val="visible"/>
                                      </p:to>
                                    </p:set>
                                    <p:animEffect filter="wipe(up)" transition="in">
                                      <p:cBhvr>
                                        <p:cTn id="7" dur="1000"/>
                                        <p:tgtEl>
                                          <p:spTgt spid="84">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84">
                                            <p:txEl>
                                              <p:pRg st="0" end="0"/>
                                            </p:txEl>
                                          </p:spTgt>
                                        </p:tgtEl>
                                        <p:attrNameLst>
                                          <p:attrName>style.visibility</p:attrName>
                                        </p:attrNameLst>
                                      </p:cBhvr>
                                      <p:to>
                                        <p:strVal val="visible"/>
                                      </p:to>
                                    </p:set>
                                    <p:animEffect filter="wipe(up)" transition="in">
                                      <p:cBhvr>
                                        <p:cTn id="10" dur="1000"/>
                                        <p:tgtEl>
                                          <p:spTgt spid="8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84">
                                            <p:txEl>
                                              <p:pRg st="1" end="1"/>
                                            </p:txEl>
                                          </p:spTgt>
                                        </p:tgtEl>
                                        <p:attrNameLst>
                                          <p:attrName>style.visibility</p:attrName>
                                        </p:attrNameLst>
                                      </p:cBhvr>
                                      <p:to>
                                        <p:strVal val="visible"/>
                                      </p:to>
                                    </p:set>
                                    <p:animEffect filter="wipe(up)" transition="in">
                                      <p:cBhvr>
                                        <p:cTn id="15" dur="1000"/>
                                        <p:tgtEl>
                                          <p:spTgt spid="8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84">
                                            <p:txEl>
                                              <p:pRg st="2" end="2"/>
                                            </p:txEl>
                                          </p:spTgt>
                                        </p:tgtEl>
                                        <p:attrNameLst>
                                          <p:attrName>style.visibility</p:attrName>
                                        </p:attrNameLst>
                                      </p:cBhvr>
                                      <p:to>
                                        <p:strVal val="visible"/>
                                      </p:to>
                                    </p:set>
                                    <p:animEffect filter="wipe(up)" transition="in">
                                      <p:cBhvr>
                                        <p:cTn id="20" dur="1000"/>
                                        <p:tgtEl>
                                          <p:spTgt spid="8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2" grpId="1" fill="hold">
                                  <p:stCondLst>
                                    <p:cond delay="0"/>
                                  </p:stCondLst>
                                  <p:iterate type="el" backwards="0">
                                    <p:tmAbs val="0"/>
                                  </p:iterate>
                                  <p:childTnLst>
                                    <p:set>
                                      <p:cBhvr>
                                        <p:cTn id="24" fill="hold"/>
                                        <p:tgtEl>
                                          <p:spTgt spid="84">
                                            <p:txEl>
                                              <p:pRg st="3" end="3"/>
                                            </p:txEl>
                                          </p:spTgt>
                                        </p:tgtEl>
                                        <p:attrNameLst>
                                          <p:attrName>style.visibility</p:attrName>
                                        </p:attrNameLst>
                                      </p:cBhvr>
                                      <p:to>
                                        <p:strVal val="visible"/>
                                      </p:to>
                                    </p:set>
                                    <p:animEffect filter="wipe(up)" transition="in">
                                      <p:cBhvr>
                                        <p:cTn id="25" dur="1000"/>
                                        <p:tgtEl>
                                          <p:spTgt spid="84">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84"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 name="11. Forthcoming e-Governance Initiatives…"/>
          <p:cNvSpPr txBox="1"/>
          <p:nvPr>
            <p:ph type="body" idx="4294967295"/>
          </p:nvPr>
        </p:nvSpPr>
        <p:spPr>
          <a:xfrm>
            <a:off x="457200" y="1600200"/>
            <a:ext cx="8229600" cy="5257800"/>
          </a:xfrm>
          <a:prstGeom prst="rect">
            <a:avLst/>
          </a:prstGeom>
        </p:spPr>
        <p:txBody>
          <a:bodyPr>
            <a:noAutofit/>
          </a:bodyPr>
          <a:lstStyle/>
          <a:p>
            <a:pPr marL="0" indent="0" algn="just">
              <a:lnSpc>
                <a:spcPct val="120000"/>
              </a:lnSpc>
              <a:spcBef>
                <a:spcPts val="900"/>
              </a:spcBef>
              <a:buSzTx/>
              <a:buNone/>
              <a:defRPr b="1" i="1" sz="2500">
                <a:latin typeface="Tw Cen MT"/>
                <a:ea typeface="Tw Cen MT"/>
                <a:cs typeface="Tw Cen MT"/>
                <a:sym typeface="Tw Cen MT"/>
              </a:defRPr>
            </a:pPr>
            <a:r>
              <a:t>11. Forthcoming e-Governance Initiatives</a:t>
            </a:r>
          </a:p>
          <a:p>
            <a:pPr marL="0" indent="0" algn="just">
              <a:lnSpc>
                <a:spcPct val="120000"/>
              </a:lnSpc>
              <a:spcBef>
                <a:spcPts val="900"/>
              </a:spcBef>
              <a:buSzTx/>
              <a:buNone/>
              <a:defRPr b="1" i="1" sz="2500">
                <a:latin typeface="Tw Cen MT"/>
                <a:ea typeface="Tw Cen MT"/>
                <a:cs typeface="Tw Cen MT"/>
                <a:sym typeface="Tw Cen MT"/>
              </a:defRPr>
            </a:pPr>
            <a:r>
              <a:t>(a) DGFT is currently working on the following EDI initiatives:</a:t>
            </a:r>
          </a:p>
          <a:p>
            <a:pPr marL="774700" indent="-635000" algn="just">
              <a:lnSpc>
                <a:spcPct val="120000"/>
              </a:lnSpc>
              <a:spcBef>
                <a:spcPts val="900"/>
              </a:spcBef>
              <a:buClr>
                <a:srgbClr val="666666"/>
              </a:buClr>
              <a:buFont typeface="Times"/>
              <a:buAutoNum type="romanLcPeriod" startAt="1"/>
              <a:defRPr sz="1900">
                <a:latin typeface="Tw Cen MT"/>
                <a:ea typeface="Tw Cen MT"/>
                <a:cs typeface="Tw Cen MT"/>
                <a:sym typeface="Tw Cen MT"/>
              </a:defRPr>
            </a:pPr>
            <a:r>
              <a:t>Message exchange for transmission of export reward scrips from DGFT to Customs.</a:t>
            </a:r>
          </a:p>
          <a:p>
            <a:pPr marL="774700" indent="-635000" algn="just">
              <a:lnSpc>
                <a:spcPct val="120000"/>
              </a:lnSpc>
              <a:spcBef>
                <a:spcPts val="900"/>
              </a:spcBef>
              <a:buClr>
                <a:srgbClr val="666666"/>
              </a:buClr>
              <a:buFont typeface="Times"/>
              <a:buAutoNum type="romanLcPeriod" startAt="1"/>
              <a:defRPr sz="1900">
                <a:latin typeface="Tw Cen MT"/>
                <a:ea typeface="Tw Cen MT"/>
                <a:cs typeface="Tw Cen MT"/>
                <a:sym typeface="Tw Cen MT"/>
              </a:defRPr>
            </a:pPr>
            <a:r>
              <a:t>Message exchange for transmission of Bills of Entry (import details) from Customs to DGFT.</a:t>
            </a:r>
          </a:p>
          <a:p>
            <a:pPr marL="774700" indent="-635000" algn="just">
              <a:lnSpc>
                <a:spcPct val="120000"/>
              </a:lnSpc>
              <a:spcBef>
                <a:spcPts val="900"/>
              </a:spcBef>
              <a:buClr>
                <a:srgbClr val="666666"/>
              </a:buClr>
              <a:buFont typeface="Times"/>
              <a:buAutoNum type="romanLcPeriod" startAt="1"/>
              <a:defRPr sz="1900">
                <a:latin typeface="Tw Cen MT"/>
                <a:ea typeface="Tw Cen MT"/>
                <a:cs typeface="Tw Cen MT"/>
                <a:sym typeface="Tw Cen MT"/>
              </a:defRPr>
            </a:pPr>
            <a:r>
              <a:t>Online issuance of Export Obligation Discharge Certificate (EODC).</a:t>
            </a:r>
          </a:p>
          <a:p>
            <a:pPr marL="774700" indent="-635000" algn="just">
              <a:lnSpc>
                <a:spcPct val="120000"/>
              </a:lnSpc>
              <a:spcBef>
                <a:spcPts val="900"/>
              </a:spcBef>
              <a:buClr>
                <a:srgbClr val="666666"/>
              </a:buClr>
              <a:buFont typeface="Times"/>
              <a:buAutoNum type="romanLcPeriod" startAt="1"/>
              <a:defRPr sz="1900">
                <a:latin typeface="Tw Cen MT"/>
                <a:ea typeface="Tw Cen MT"/>
                <a:cs typeface="Tw Cen MT"/>
                <a:sym typeface="Tw Cen MT"/>
              </a:defRPr>
            </a:pPr>
            <a:r>
              <a:t>Message exchange with Ministry of Corporate Affairs for CIN &amp; DIN.</a:t>
            </a:r>
          </a:p>
          <a:p>
            <a:pPr marL="774700" indent="-635000" algn="just">
              <a:lnSpc>
                <a:spcPct val="120000"/>
              </a:lnSpc>
              <a:spcBef>
                <a:spcPts val="900"/>
              </a:spcBef>
              <a:buClr>
                <a:srgbClr val="666666"/>
              </a:buClr>
              <a:buFont typeface="Times"/>
              <a:buAutoNum type="romanLcPeriod" startAt="1"/>
              <a:defRPr sz="1900">
                <a:latin typeface="Tw Cen MT"/>
                <a:ea typeface="Tw Cen MT"/>
                <a:cs typeface="Tw Cen MT"/>
                <a:sym typeface="Tw Cen MT"/>
              </a:defRPr>
            </a:pPr>
            <a:r>
              <a:t>Message exchange with CBDT for PAN.</a:t>
            </a:r>
          </a:p>
          <a:p>
            <a:pPr marL="774700" indent="-635000" algn="just">
              <a:lnSpc>
                <a:spcPct val="120000"/>
              </a:lnSpc>
              <a:spcBef>
                <a:spcPts val="900"/>
              </a:spcBef>
              <a:buClr>
                <a:srgbClr val="666666"/>
              </a:buClr>
              <a:buFont typeface="Times"/>
              <a:buAutoNum type="romanLcPeriod" startAt="1"/>
              <a:defRPr sz="1900">
                <a:latin typeface="Tw Cen MT"/>
                <a:ea typeface="Tw Cen MT"/>
                <a:cs typeface="Tw Cen MT"/>
                <a:sym typeface="Tw Cen MT"/>
              </a:defRPr>
            </a:pPr>
            <a:r>
              <a:t>Facility to pay application fee using debit card / credit card.</a:t>
            </a:r>
          </a:p>
          <a:p>
            <a:pPr marL="774700" indent="-635000" algn="just">
              <a:lnSpc>
                <a:spcPct val="120000"/>
              </a:lnSpc>
              <a:spcBef>
                <a:spcPts val="900"/>
              </a:spcBef>
              <a:buClr>
                <a:srgbClr val="666666"/>
              </a:buClr>
              <a:buFont typeface="Times"/>
              <a:buAutoNum type="romanLcPeriod" startAt="1"/>
              <a:defRPr sz="1900">
                <a:latin typeface="Tw Cen MT"/>
                <a:ea typeface="Tw Cen MT"/>
                <a:cs typeface="Tw Cen MT"/>
                <a:sym typeface="Tw Cen MT"/>
              </a:defRPr>
            </a:pPr>
            <a:r>
              <a:t>Open API for submission of IEC application.</a:t>
            </a:r>
          </a:p>
          <a:p>
            <a:pPr marL="774700" indent="-635000" algn="just">
              <a:lnSpc>
                <a:spcPct val="120000"/>
              </a:lnSpc>
              <a:spcBef>
                <a:spcPts val="900"/>
              </a:spcBef>
              <a:buClr>
                <a:srgbClr val="666666"/>
              </a:buClr>
              <a:buFont typeface="Times"/>
              <a:buAutoNum type="romanLcPeriod" startAt="1"/>
              <a:defRPr sz="1900">
                <a:latin typeface="Tw Cen MT"/>
                <a:ea typeface="Tw Cen MT"/>
                <a:cs typeface="Tw Cen MT"/>
                <a:sym typeface="Tw Cen MT"/>
              </a:defRPr>
            </a:pPr>
            <a:r>
              <a:t>Mobile applications for FTP</a:t>
            </a:r>
          </a:p>
        </p:txBody>
      </p:sp>
      <p:sp>
        <p:nvSpPr>
          <p:cNvPr id="88"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 name="D. Other New Initiatives…"/>
          <p:cNvSpPr txBox="1"/>
          <p:nvPr>
            <p:ph type="body" idx="1"/>
          </p:nvPr>
        </p:nvSpPr>
        <p:spPr>
          <a:prstGeom prst="rect">
            <a:avLst/>
          </a:prstGeom>
        </p:spPr>
        <p:txBody>
          <a:bodyPr/>
          <a:lstStyle/>
          <a:p>
            <a:pPr marL="0" indent="0" algn="just" defTabSz="557784">
              <a:lnSpc>
                <a:spcPct val="120000"/>
              </a:lnSpc>
              <a:spcBef>
                <a:spcPts val="500"/>
              </a:spcBef>
              <a:buSzTx/>
              <a:buNone/>
              <a:defRPr b="1" i="1" sz="1830">
                <a:latin typeface="Tw Cen MT"/>
                <a:ea typeface="Tw Cen MT"/>
                <a:cs typeface="Tw Cen MT"/>
                <a:sym typeface="Tw Cen MT"/>
              </a:defRPr>
            </a:pPr>
            <a:r>
              <a:t>D. Other New Initiatives</a:t>
            </a:r>
          </a:p>
          <a:p>
            <a:pPr marL="0" indent="0" algn="just" defTabSz="557784">
              <a:lnSpc>
                <a:spcPct val="120000"/>
              </a:lnSpc>
              <a:spcBef>
                <a:spcPts val="500"/>
              </a:spcBef>
              <a:buSzTx/>
              <a:buNone/>
              <a:defRPr b="1" i="1" sz="1830">
                <a:latin typeface="Tw Cen MT"/>
                <a:ea typeface="Tw Cen MT"/>
                <a:cs typeface="Tw Cen MT"/>
                <a:sym typeface="Tw Cen MT"/>
              </a:defRPr>
            </a:pPr>
            <a:r>
              <a:t>12. New initiatives for </a:t>
            </a:r>
            <a:r>
              <a:rPr>
                <a:hlinkClick r:id="rId2" invalidUrl="" action="" tgtFrame="" tooltip="" history="1" highlightClick="0" endSnd="0"/>
              </a:rPr>
              <a:t>EOU</a:t>
            </a:r>
            <a:r>
              <a:t>s, EHTPs and STPs</a:t>
            </a:r>
          </a:p>
          <a:p>
            <a:pPr marL="395096" indent="-309879" algn="just" defTabSz="557784">
              <a:lnSpc>
                <a:spcPct val="120000"/>
              </a:lnSpc>
              <a:spcBef>
                <a:spcPts val="500"/>
              </a:spcBef>
              <a:buClr>
                <a:srgbClr val="666666"/>
              </a:buClr>
              <a:buFont typeface="Times"/>
              <a:buAutoNum type="alphaLcPeriod" startAt="1"/>
              <a:defRPr sz="1525">
                <a:latin typeface="Tw Cen MT"/>
                <a:ea typeface="Tw Cen MT"/>
                <a:cs typeface="Tw Cen MT"/>
                <a:sym typeface="Tw Cen MT"/>
              </a:defRPr>
            </a:pPr>
            <a:r>
              <a:t>EOUs, EHTPs, STPs have been allowed to share infrastructural facilities among themselves. This will enable units to utilize their infrastructural facilities in an optimum way and avoid duplication of efforts and cost to create separate infrastructural facilities in different units.</a:t>
            </a:r>
          </a:p>
          <a:p>
            <a:pPr marL="395096" indent="-309879" algn="just" defTabSz="557784">
              <a:lnSpc>
                <a:spcPct val="120000"/>
              </a:lnSpc>
              <a:spcBef>
                <a:spcPts val="500"/>
              </a:spcBef>
              <a:buClr>
                <a:srgbClr val="666666"/>
              </a:buClr>
              <a:buFont typeface="Times"/>
              <a:buAutoNum type="alphaLcPeriod" startAt="1"/>
              <a:defRPr sz="1525">
                <a:latin typeface="Tw Cen MT"/>
                <a:ea typeface="Tw Cen MT"/>
                <a:cs typeface="Tw Cen MT"/>
                <a:sym typeface="Tw Cen MT"/>
              </a:defRPr>
            </a:pPr>
            <a:r>
              <a:t>Inter unit transfer of goods and services have been allowed among EOUs, EHTPs, STPs, and BTPs. This will facilitate group of those units which source inputs centrally in order to obtain bulk discount. This will reduce cost of transportation, other logistic costs and result in maintaining effective supply chain.</a:t>
            </a:r>
          </a:p>
          <a:p>
            <a:pPr marL="395096" indent="-309879" algn="just" defTabSz="557784">
              <a:lnSpc>
                <a:spcPct val="120000"/>
              </a:lnSpc>
              <a:spcBef>
                <a:spcPts val="500"/>
              </a:spcBef>
              <a:buClr>
                <a:srgbClr val="666666"/>
              </a:buClr>
              <a:buFont typeface="Times"/>
              <a:buAutoNum type="alphaLcPeriod" startAt="1"/>
              <a:defRPr sz="1525">
                <a:latin typeface="Tw Cen MT"/>
                <a:ea typeface="Tw Cen MT"/>
                <a:cs typeface="Tw Cen MT"/>
                <a:sym typeface="Tw Cen MT"/>
              </a:defRPr>
            </a:pPr>
            <a:r>
              <a:t>EOUs have been allowed facility to set up Warehouses near the port of export. This will help in reducing lead time for delivery of goods and will also address the issue of un-predictability of supply orders.</a:t>
            </a:r>
          </a:p>
          <a:p>
            <a:pPr marL="395096" indent="-309879" algn="just" defTabSz="557784">
              <a:lnSpc>
                <a:spcPct val="120000"/>
              </a:lnSpc>
              <a:spcBef>
                <a:spcPts val="500"/>
              </a:spcBef>
              <a:buClr>
                <a:srgbClr val="666666"/>
              </a:buClr>
              <a:buFont typeface="Times"/>
              <a:buAutoNum type="alphaLcPeriod" startAt="1"/>
              <a:defRPr sz="1525">
                <a:latin typeface="Tw Cen MT"/>
                <a:ea typeface="Tw Cen MT"/>
                <a:cs typeface="Tw Cen MT"/>
                <a:sym typeface="Tw Cen MT"/>
              </a:defRPr>
            </a:pPr>
            <a:r>
              <a:t>(d) STP units, EHTP units, software EOUs have been allowed the facility to use all duty free equipment/goods for training purposes. This will help these units in developing skills of their employees.</a:t>
            </a:r>
          </a:p>
          <a:p>
            <a:pPr marL="395096" indent="-309879" algn="just" defTabSz="557784">
              <a:lnSpc>
                <a:spcPct val="120000"/>
              </a:lnSpc>
              <a:spcBef>
                <a:spcPts val="500"/>
              </a:spcBef>
              <a:buClr>
                <a:srgbClr val="666666"/>
              </a:buClr>
              <a:buFont typeface="Times"/>
              <a:buAutoNum type="alphaLcPeriod" startAt="1"/>
              <a:defRPr sz="1525">
                <a:latin typeface="Tw Cen MT"/>
                <a:ea typeface="Tw Cen MT"/>
                <a:cs typeface="Tw Cen MT"/>
                <a:sym typeface="Tw Cen MT"/>
              </a:defRPr>
            </a:pPr>
            <a:r>
              <a:t>100% EOU units have been allowed facility of supply of spares/ components up to 2% of the value of the manufactured articles to a buyer in domestic market for the purpose of after sale services.</a:t>
            </a:r>
            <a:br/>
          </a:p>
        </p:txBody>
      </p:sp>
      <p:sp>
        <p:nvSpPr>
          <p:cNvPr id="91"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90">
                                            <p:bg/>
                                          </p:spTgt>
                                        </p:tgtEl>
                                        <p:attrNameLst>
                                          <p:attrName>style.visibility</p:attrName>
                                        </p:attrNameLst>
                                      </p:cBhvr>
                                      <p:to>
                                        <p:strVal val="visible"/>
                                      </p:to>
                                    </p:set>
                                    <p:animEffect filter="wipe(up)" transition="in">
                                      <p:cBhvr>
                                        <p:cTn id="7" dur="1000"/>
                                        <p:tgtEl>
                                          <p:spTgt spid="90">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90">
                                            <p:txEl>
                                              <p:pRg st="0" end="0"/>
                                            </p:txEl>
                                          </p:spTgt>
                                        </p:tgtEl>
                                        <p:attrNameLst>
                                          <p:attrName>style.visibility</p:attrName>
                                        </p:attrNameLst>
                                      </p:cBhvr>
                                      <p:to>
                                        <p:strVal val="visible"/>
                                      </p:to>
                                    </p:set>
                                    <p:animEffect filter="wipe(up)" transition="in">
                                      <p:cBhvr>
                                        <p:cTn id="10" dur="1000"/>
                                        <p:tgtEl>
                                          <p:spTgt spid="9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90">
                                            <p:txEl>
                                              <p:pRg st="1" end="1"/>
                                            </p:txEl>
                                          </p:spTgt>
                                        </p:tgtEl>
                                        <p:attrNameLst>
                                          <p:attrName>style.visibility</p:attrName>
                                        </p:attrNameLst>
                                      </p:cBhvr>
                                      <p:to>
                                        <p:strVal val="visible"/>
                                      </p:to>
                                    </p:set>
                                    <p:animEffect filter="wipe(up)" transition="in">
                                      <p:cBhvr>
                                        <p:cTn id="15" dur="1000"/>
                                        <p:tgtEl>
                                          <p:spTgt spid="9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90">
                                            <p:txEl>
                                              <p:pRg st="2" end="2"/>
                                            </p:txEl>
                                          </p:spTgt>
                                        </p:tgtEl>
                                        <p:attrNameLst>
                                          <p:attrName>style.visibility</p:attrName>
                                        </p:attrNameLst>
                                      </p:cBhvr>
                                      <p:to>
                                        <p:strVal val="visible"/>
                                      </p:to>
                                    </p:set>
                                    <p:animEffect filter="wipe(up)" transition="in">
                                      <p:cBhvr>
                                        <p:cTn id="20" dur="1000"/>
                                        <p:tgtEl>
                                          <p:spTgt spid="9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2" grpId="1" fill="hold">
                                  <p:stCondLst>
                                    <p:cond delay="0"/>
                                  </p:stCondLst>
                                  <p:iterate type="el" backwards="0">
                                    <p:tmAbs val="0"/>
                                  </p:iterate>
                                  <p:childTnLst>
                                    <p:set>
                                      <p:cBhvr>
                                        <p:cTn id="24" fill="hold"/>
                                        <p:tgtEl>
                                          <p:spTgt spid="90">
                                            <p:txEl>
                                              <p:pRg st="3" end="3"/>
                                            </p:txEl>
                                          </p:spTgt>
                                        </p:tgtEl>
                                        <p:attrNameLst>
                                          <p:attrName>style.visibility</p:attrName>
                                        </p:attrNameLst>
                                      </p:cBhvr>
                                      <p:to>
                                        <p:strVal val="visible"/>
                                      </p:to>
                                    </p:set>
                                    <p:animEffect filter="wipe(up)" transition="in">
                                      <p:cBhvr>
                                        <p:cTn id="25" dur="1000"/>
                                        <p:tgtEl>
                                          <p:spTgt spid="90">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 presetID="22" grpId="1" fill="hold">
                                  <p:stCondLst>
                                    <p:cond delay="0"/>
                                  </p:stCondLst>
                                  <p:iterate type="el" backwards="0">
                                    <p:tmAbs val="0"/>
                                  </p:iterate>
                                  <p:childTnLst>
                                    <p:set>
                                      <p:cBhvr>
                                        <p:cTn id="29" fill="hold"/>
                                        <p:tgtEl>
                                          <p:spTgt spid="90">
                                            <p:txEl>
                                              <p:pRg st="4" end="4"/>
                                            </p:txEl>
                                          </p:spTgt>
                                        </p:tgtEl>
                                        <p:attrNameLst>
                                          <p:attrName>style.visibility</p:attrName>
                                        </p:attrNameLst>
                                      </p:cBhvr>
                                      <p:to>
                                        <p:strVal val="visible"/>
                                      </p:to>
                                    </p:set>
                                    <p:animEffect filter="wipe(up)" transition="in">
                                      <p:cBhvr>
                                        <p:cTn id="30" dur="1000"/>
                                        <p:tgtEl>
                                          <p:spTgt spid="90">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2" grpId="1" fill="hold">
                                  <p:stCondLst>
                                    <p:cond delay="0"/>
                                  </p:stCondLst>
                                  <p:iterate type="el" backwards="0">
                                    <p:tmAbs val="0"/>
                                  </p:iterate>
                                  <p:childTnLst>
                                    <p:set>
                                      <p:cBhvr>
                                        <p:cTn id="34" fill="hold"/>
                                        <p:tgtEl>
                                          <p:spTgt spid="90">
                                            <p:txEl>
                                              <p:pRg st="5" end="5"/>
                                            </p:txEl>
                                          </p:spTgt>
                                        </p:tgtEl>
                                        <p:attrNameLst>
                                          <p:attrName>style.visibility</p:attrName>
                                        </p:attrNameLst>
                                      </p:cBhvr>
                                      <p:to>
                                        <p:strVal val="visible"/>
                                      </p:to>
                                    </p:set>
                                    <p:animEffect filter="wipe(up)" transition="in">
                                      <p:cBhvr>
                                        <p:cTn id="35" dur="1000"/>
                                        <p:tgtEl>
                                          <p:spTgt spid="90">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 presetID="22" grpId="1" fill="hold">
                                  <p:stCondLst>
                                    <p:cond delay="0"/>
                                  </p:stCondLst>
                                  <p:iterate type="el" backwards="0">
                                    <p:tmAbs val="0"/>
                                  </p:iterate>
                                  <p:childTnLst>
                                    <p:set>
                                      <p:cBhvr>
                                        <p:cTn id="39" fill="hold"/>
                                        <p:tgtEl>
                                          <p:spTgt spid="90">
                                            <p:txEl>
                                              <p:pRg st="6" end="6"/>
                                            </p:txEl>
                                          </p:spTgt>
                                        </p:tgtEl>
                                        <p:attrNameLst>
                                          <p:attrName>style.visibility</p:attrName>
                                        </p:attrNameLst>
                                      </p:cBhvr>
                                      <p:to>
                                        <p:strVal val="visible"/>
                                      </p:to>
                                    </p:set>
                                    <p:animEffect filter="wipe(up)" transition="in">
                                      <p:cBhvr>
                                        <p:cTn id="40" dur="1000"/>
                                        <p:tgtEl>
                                          <p:spTgt spid="90">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0"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3" name="13  e-Commerce Exports…"/>
          <p:cNvSpPr txBox="1"/>
          <p:nvPr>
            <p:ph type="body" idx="1"/>
          </p:nvPr>
        </p:nvSpPr>
        <p:spPr>
          <a:prstGeom prst="rect">
            <a:avLst/>
          </a:prstGeom>
        </p:spPr>
        <p:txBody>
          <a:bodyPr/>
          <a:lstStyle/>
          <a:p>
            <a:pPr marL="0" indent="0" algn="just" defTabSz="530351">
              <a:lnSpc>
                <a:spcPct val="120000"/>
              </a:lnSpc>
              <a:spcBef>
                <a:spcPts val="500"/>
              </a:spcBef>
              <a:buSzTx/>
              <a:buNone/>
              <a:defRPr b="1" i="1" sz="1740">
                <a:latin typeface="Tw Cen MT"/>
                <a:ea typeface="Tw Cen MT"/>
                <a:cs typeface="Tw Cen MT"/>
                <a:sym typeface="Tw Cen MT"/>
              </a:defRPr>
            </a:pPr>
            <a:r>
              <a:t>13  e-Commerce Exports</a:t>
            </a:r>
          </a:p>
          <a:p>
            <a:pPr marL="607168" indent="-526142" algn="just" defTabSz="530351">
              <a:lnSpc>
                <a:spcPct val="120000"/>
              </a:lnSpc>
              <a:spcBef>
                <a:spcPts val="500"/>
              </a:spcBef>
              <a:buClr>
                <a:srgbClr val="666666"/>
              </a:buClr>
              <a:buFont typeface="Times"/>
              <a:buAutoNum type="alphaLcPeriod" startAt="1"/>
              <a:defRPr sz="1450">
                <a:latin typeface="Tw Cen MT"/>
                <a:ea typeface="Tw Cen MT"/>
                <a:cs typeface="Tw Cen MT"/>
                <a:sym typeface="Tw Cen MT"/>
              </a:defRPr>
            </a:pPr>
            <a:r>
              <a:t>Goods falling in the category of handloom products, books / periodicals, leather footwear, toys and customized fashion garments, having FOB value up to Rs.25000 per consignment (finalized using e-Commerce platform) shall be eligible for benefits under FTP. Such goods can be exported in manual mode through Foreign Post Offices at New Delhi, Mumbai and Chennai.</a:t>
            </a:r>
          </a:p>
          <a:p>
            <a:pPr marL="607168" indent="-526142" algn="just" defTabSz="530351">
              <a:lnSpc>
                <a:spcPct val="120000"/>
              </a:lnSpc>
              <a:spcBef>
                <a:spcPts val="500"/>
              </a:spcBef>
              <a:buClr>
                <a:srgbClr val="666666"/>
              </a:buClr>
              <a:buFont typeface="Times"/>
              <a:buAutoNum type="alphaLcPeriod" startAt="1"/>
              <a:defRPr sz="1450">
                <a:latin typeface="Tw Cen MT"/>
                <a:ea typeface="Tw Cen MT"/>
                <a:cs typeface="Tw Cen MT"/>
                <a:sym typeface="Tw Cen MT"/>
              </a:defRPr>
            </a:pPr>
            <a:r>
              <a:t>Export of such goods under Courier Regulations shall be allowed manually on pilot basis through Airports at Delhi, Mumbai and Chennai as per appropriate amendments in regulations to be made by Department of Revenue. Department of Revenue shall fast track the implementation of EDI mode at courier terminals.</a:t>
            </a:r>
          </a:p>
          <a:p>
            <a:pPr marL="0" indent="0" algn="just" defTabSz="530351">
              <a:lnSpc>
                <a:spcPct val="120000"/>
              </a:lnSpc>
              <a:spcBef>
                <a:spcPts val="500"/>
              </a:spcBef>
              <a:buSzTx/>
              <a:buNone/>
              <a:defRPr b="1" i="1" sz="1740">
                <a:latin typeface="Tw Cen MT"/>
                <a:ea typeface="Tw Cen MT"/>
                <a:cs typeface="Tw Cen MT"/>
                <a:sym typeface="Tw Cen MT"/>
              </a:defRPr>
            </a:pPr>
            <a:r>
              <a:t>14. Duty Exemption</a:t>
            </a:r>
          </a:p>
          <a:p>
            <a:pPr marL="607168" indent="-526142" algn="just" defTabSz="530351">
              <a:lnSpc>
                <a:spcPct val="120000"/>
              </a:lnSpc>
              <a:spcBef>
                <a:spcPts val="500"/>
              </a:spcBef>
              <a:buClr>
                <a:srgbClr val="666666"/>
              </a:buClr>
              <a:buFont typeface="Times"/>
              <a:buAutoNum type="alphaLcPeriod" startAt="1"/>
              <a:defRPr sz="1450">
                <a:latin typeface="Tw Cen MT"/>
                <a:ea typeface="Tw Cen MT"/>
                <a:cs typeface="Tw Cen MT"/>
                <a:sym typeface="Tw Cen MT"/>
              </a:defRPr>
            </a:pPr>
            <a:r>
              <a:t>Imports against Advance Authorization shall also be eligible for exemption from Transitional Product Specific Safeguard Duty.</a:t>
            </a:r>
          </a:p>
          <a:p>
            <a:pPr marL="607168" indent="-526142" algn="just" defTabSz="530351">
              <a:lnSpc>
                <a:spcPct val="120000"/>
              </a:lnSpc>
              <a:spcBef>
                <a:spcPts val="500"/>
              </a:spcBef>
              <a:buClr>
                <a:srgbClr val="666666"/>
              </a:buClr>
              <a:buFont typeface="Times"/>
              <a:buAutoNum type="alphaLcPeriod" startAt="1"/>
              <a:defRPr sz="1450">
                <a:latin typeface="Tw Cen MT"/>
                <a:ea typeface="Tw Cen MT"/>
                <a:cs typeface="Tw Cen MT"/>
                <a:sym typeface="Tw Cen MT"/>
              </a:defRPr>
            </a:pPr>
            <a:r>
              <a:t>In order to encourage manufacturing of capital goods in India, import under EPCG Authorisation Scheme shall not be eligible for exemption from payment of anti-dumping duty, safeguard duty and transitional product specific safeguard duty.</a:t>
            </a:r>
          </a:p>
          <a:p>
            <a:pPr marL="0" indent="0" algn="just" defTabSz="530351">
              <a:lnSpc>
                <a:spcPct val="120000"/>
              </a:lnSpc>
              <a:spcBef>
                <a:spcPts val="500"/>
              </a:spcBef>
              <a:buSzTx/>
              <a:buNone/>
              <a:defRPr b="1" i="1" sz="1740">
                <a:latin typeface="Tw Cen MT"/>
                <a:ea typeface="Tw Cen MT"/>
                <a:cs typeface="Tw Cen MT"/>
                <a:sym typeface="Tw Cen MT"/>
              </a:defRPr>
            </a:pPr>
            <a:r>
              <a:t>15. Additional Ports allowed for Export and import</a:t>
            </a:r>
          </a:p>
          <a:p>
            <a:pPr marL="0" indent="0" algn="just" defTabSz="530351">
              <a:lnSpc>
                <a:spcPct val="120000"/>
              </a:lnSpc>
              <a:spcBef>
                <a:spcPts val="500"/>
              </a:spcBef>
              <a:buSzTx/>
              <a:buNone/>
              <a:defRPr sz="1450">
                <a:latin typeface="Tw Cen MT"/>
                <a:ea typeface="Tw Cen MT"/>
                <a:cs typeface="Tw Cen MT"/>
                <a:sym typeface="Tw Cen MT"/>
              </a:defRPr>
            </a:pPr>
            <a:r>
              <a:t>Calicut Airport, Kerala and Arakonam ICD, Tamil Nadu have been notified as registered ports for import and export.</a:t>
            </a:r>
          </a:p>
        </p:txBody>
      </p:sp>
      <p:sp>
        <p:nvSpPr>
          <p:cNvPr id="94"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93">
                                            <p:bg/>
                                          </p:spTgt>
                                        </p:tgtEl>
                                        <p:attrNameLst>
                                          <p:attrName>style.visibility</p:attrName>
                                        </p:attrNameLst>
                                      </p:cBhvr>
                                      <p:to>
                                        <p:strVal val="visible"/>
                                      </p:to>
                                    </p:set>
                                    <p:animEffect filter="wipe(up)" transition="in">
                                      <p:cBhvr>
                                        <p:cTn id="7" dur="1000"/>
                                        <p:tgtEl>
                                          <p:spTgt spid="93">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93">
                                            <p:txEl>
                                              <p:pRg st="0" end="0"/>
                                            </p:txEl>
                                          </p:spTgt>
                                        </p:tgtEl>
                                        <p:attrNameLst>
                                          <p:attrName>style.visibility</p:attrName>
                                        </p:attrNameLst>
                                      </p:cBhvr>
                                      <p:to>
                                        <p:strVal val="visible"/>
                                      </p:to>
                                    </p:set>
                                    <p:animEffect filter="wipe(up)" transition="in">
                                      <p:cBhvr>
                                        <p:cTn id="10" dur="1000"/>
                                        <p:tgtEl>
                                          <p:spTgt spid="9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93">
                                            <p:txEl>
                                              <p:pRg st="1" end="1"/>
                                            </p:txEl>
                                          </p:spTgt>
                                        </p:tgtEl>
                                        <p:attrNameLst>
                                          <p:attrName>style.visibility</p:attrName>
                                        </p:attrNameLst>
                                      </p:cBhvr>
                                      <p:to>
                                        <p:strVal val="visible"/>
                                      </p:to>
                                    </p:set>
                                    <p:animEffect filter="wipe(up)" transition="in">
                                      <p:cBhvr>
                                        <p:cTn id="15" dur="1000"/>
                                        <p:tgtEl>
                                          <p:spTgt spid="9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93">
                                            <p:txEl>
                                              <p:pRg st="2" end="2"/>
                                            </p:txEl>
                                          </p:spTgt>
                                        </p:tgtEl>
                                        <p:attrNameLst>
                                          <p:attrName>style.visibility</p:attrName>
                                        </p:attrNameLst>
                                      </p:cBhvr>
                                      <p:to>
                                        <p:strVal val="visible"/>
                                      </p:to>
                                    </p:set>
                                    <p:animEffect filter="wipe(up)" transition="in">
                                      <p:cBhvr>
                                        <p:cTn id="20" dur="1000"/>
                                        <p:tgtEl>
                                          <p:spTgt spid="9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2" grpId="1" fill="hold">
                                  <p:stCondLst>
                                    <p:cond delay="0"/>
                                  </p:stCondLst>
                                  <p:iterate type="el" backwards="0">
                                    <p:tmAbs val="0"/>
                                  </p:iterate>
                                  <p:childTnLst>
                                    <p:set>
                                      <p:cBhvr>
                                        <p:cTn id="24" fill="hold"/>
                                        <p:tgtEl>
                                          <p:spTgt spid="93">
                                            <p:txEl>
                                              <p:pRg st="3" end="3"/>
                                            </p:txEl>
                                          </p:spTgt>
                                        </p:tgtEl>
                                        <p:attrNameLst>
                                          <p:attrName>style.visibility</p:attrName>
                                        </p:attrNameLst>
                                      </p:cBhvr>
                                      <p:to>
                                        <p:strVal val="visible"/>
                                      </p:to>
                                    </p:set>
                                    <p:animEffect filter="wipe(up)" transition="in">
                                      <p:cBhvr>
                                        <p:cTn id="25" dur="1000"/>
                                        <p:tgtEl>
                                          <p:spTgt spid="9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 presetID="22" grpId="1" fill="hold">
                                  <p:stCondLst>
                                    <p:cond delay="0"/>
                                  </p:stCondLst>
                                  <p:iterate type="el" backwards="0">
                                    <p:tmAbs val="0"/>
                                  </p:iterate>
                                  <p:childTnLst>
                                    <p:set>
                                      <p:cBhvr>
                                        <p:cTn id="29" fill="hold"/>
                                        <p:tgtEl>
                                          <p:spTgt spid="93">
                                            <p:txEl>
                                              <p:pRg st="4" end="4"/>
                                            </p:txEl>
                                          </p:spTgt>
                                        </p:tgtEl>
                                        <p:attrNameLst>
                                          <p:attrName>style.visibility</p:attrName>
                                        </p:attrNameLst>
                                      </p:cBhvr>
                                      <p:to>
                                        <p:strVal val="visible"/>
                                      </p:to>
                                    </p:set>
                                    <p:animEffect filter="wipe(up)" transition="in">
                                      <p:cBhvr>
                                        <p:cTn id="30" dur="1000"/>
                                        <p:tgtEl>
                                          <p:spTgt spid="9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2" grpId="1" fill="hold">
                                  <p:stCondLst>
                                    <p:cond delay="0"/>
                                  </p:stCondLst>
                                  <p:iterate type="el" backwards="0">
                                    <p:tmAbs val="0"/>
                                  </p:iterate>
                                  <p:childTnLst>
                                    <p:set>
                                      <p:cBhvr>
                                        <p:cTn id="34" fill="hold"/>
                                        <p:tgtEl>
                                          <p:spTgt spid="93">
                                            <p:txEl>
                                              <p:pRg st="5" end="5"/>
                                            </p:txEl>
                                          </p:spTgt>
                                        </p:tgtEl>
                                        <p:attrNameLst>
                                          <p:attrName>style.visibility</p:attrName>
                                        </p:attrNameLst>
                                      </p:cBhvr>
                                      <p:to>
                                        <p:strVal val="visible"/>
                                      </p:to>
                                    </p:set>
                                    <p:animEffect filter="wipe(up)" transition="in">
                                      <p:cBhvr>
                                        <p:cTn id="35" dur="1000"/>
                                        <p:tgtEl>
                                          <p:spTgt spid="9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1" presetID="22" grpId="1" fill="hold">
                                  <p:stCondLst>
                                    <p:cond delay="0"/>
                                  </p:stCondLst>
                                  <p:iterate type="el" backwards="0">
                                    <p:tmAbs val="0"/>
                                  </p:iterate>
                                  <p:childTnLst>
                                    <p:set>
                                      <p:cBhvr>
                                        <p:cTn id="39" fill="hold"/>
                                        <p:tgtEl>
                                          <p:spTgt spid="93">
                                            <p:txEl>
                                              <p:pRg st="6" end="6"/>
                                            </p:txEl>
                                          </p:spTgt>
                                        </p:tgtEl>
                                        <p:attrNameLst>
                                          <p:attrName>style.visibility</p:attrName>
                                        </p:attrNameLst>
                                      </p:cBhvr>
                                      <p:to>
                                        <p:strVal val="visible"/>
                                      </p:to>
                                    </p:set>
                                    <p:animEffect filter="wipe(up)" transition="in">
                                      <p:cBhvr>
                                        <p:cTn id="40" dur="1000"/>
                                        <p:tgtEl>
                                          <p:spTgt spid="9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1" presetID="22" grpId="1" fill="hold">
                                  <p:stCondLst>
                                    <p:cond delay="0"/>
                                  </p:stCondLst>
                                  <p:iterate type="el" backwards="0">
                                    <p:tmAbs val="0"/>
                                  </p:iterate>
                                  <p:childTnLst>
                                    <p:set>
                                      <p:cBhvr>
                                        <p:cTn id="44" fill="hold"/>
                                        <p:tgtEl>
                                          <p:spTgt spid="93">
                                            <p:txEl>
                                              <p:pRg st="7" end="7"/>
                                            </p:txEl>
                                          </p:spTgt>
                                        </p:tgtEl>
                                        <p:attrNameLst>
                                          <p:attrName>style.visibility</p:attrName>
                                        </p:attrNameLst>
                                      </p:cBhvr>
                                      <p:to>
                                        <p:strVal val="visible"/>
                                      </p:to>
                                    </p:set>
                                    <p:animEffect filter="wipe(up)" transition="in">
                                      <p:cBhvr>
                                        <p:cTn id="45" dur="1000"/>
                                        <p:tgtEl>
                                          <p:spTgt spid="9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1" presetID="22" grpId="1" fill="hold">
                                  <p:stCondLst>
                                    <p:cond delay="0"/>
                                  </p:stCondLst>
                                  <p:iterate type="el" backwards="0">
                                    <p:tmAbs val="0"/>
                                  </p:iterate>
                                  <p:childTnLst>
                                    <p:set>
                                      <p:cBhvr>
                                        <p:cTn id="49" fill="hold"/>
                                        <p:tgtEl>
                                          <p:spTgt spid="93">
                                            <p:txEl>
                                              <p:pRg st="8" end="8"/>
                                            </p:txEl>
                                          </p:spTgt>
                                        </p:tgtEl>
                                        <p:attrNameLst>
                                          <p:attrName>style.visibility</p:attrName>
                                        </p:attrNameLst>
                                      </p:cBhvr>
                                      <p:to>
                                        <p:strVal val="visible"/>
                                      </p:to>
                                    </p:set>
                                    <p:animEffect filter="wipe(up)" transition="in">
                                      <p:cBhvr>
                                        <p:cTn id="50" dur="1000"/>
                                        <p:tgtEl>
                                          <p:spTgt spid="93">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3"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16. Duty Free Tariff Preference (DFTP) Scheme…"/>
          <p:cNvSpPr txBox="1"/>
          <p:nvPr>
            <p:ph type="body" idx="4294967295"/>
          </p:nvPr>
        </p:nvSpPr>
        <p:spPr>
          <a:xfrm>
            <a:off x="457200" y="1600200"/>
            <a:ext cx="8229600" cy="5257800"/>
          </a:xfrm>
          <a:prstGeom prst="rect">
            <a:avLst/>
          </a:prstGeom>
        </p:spPr>
        <p:txBody>
          <a:bodyPr>
            <a:noAutofit/>
          </a:bodyPr>
          <a:lstStyle/>
          <a:p>
            <a:pPr marL="0" indent="0" algn="just">
              <a:lnSpc>
                <a:spcPct val="120000"/>
              </a:lnSpc>
              <a:spcBef>
                <a:spcPts val="900"/>
              </a:spcBef>
              <a:buSzTx/>
              <a:buNone/>
              <a:defRPr b="1" i="1" sz="2100">
                <a:latin typeface="Tw Cen MT"/>
                <a:ea typeface="Tw Cen MT"/>
                <a:cs typeface="Tw Cen MT"/>
                <a:sym typeface="Tw Cen MT"/>
              </a:defRPr>
            </a:pPr>
            <a:r>
              <a:t>16. Duty Free Tariff Preference (DFTP) Scheme</a:t>
            </a:r>
          </a:p>
          <a:p>
            <a:pPr marL="0" indent="0" algn="just">
              <a:lnSpc>
                <a:spcPct val="120000"/>
              </a:lnSpc>
              <a:spcBef>
                <a:spcPts val="900"/>
              </a:spcBef>
              <a:buSzTx/>
              <a:buNone/>
              <a:defRPr sz="1600">
                <a:latin typeface="Tw Cen MT"/>
                <a:ea typeface="Tw Cen MT"/>
                <a:cs typeface="Tw Cen MT"/>
                <a:sym typeface="Tw Cen MT"/>
              </a:defRPr>
            </a:pPr>
            <a:r>
              <a:t>India has already extended duty free tariff preference to 33 Least Developed Countries (LDCs) across the globe. This is being notified under FTP.</a:t>
            </a:r>
          </a:p>
          <a:p>
            <a:pPr marL="0" indent="0" algn="just">
              <a:lnSpc>
                <a:spcPct val="120000"/>
              </a:lnSpc>
              <a:spcBef>
                <a:spcPts val="900"/>
              </a:spcBef>
              <a:buSzTx/>
              <a:buNone/>
              <a:defRPr sz="1600">
                <a:latin typeface="Tw Cen MT"/>
                <a:ea typeface="Tw Cen MT"/>
                <a:cs typeface="Tw Cen MT"/>
                <a:sym typeface="Tw Cen MT"/>
              </a:defRPr>
            </a:pPr>
            <a:r>
              <a:t>Quality complaints and Trade Disputes</a:t>
            </a:r>
          </a:p>
          <a:p>
            <a:pPr marL="1046842" indent="-907142" algn="just">
              <a:lnSpc>
                <a:spcPct val="120000"/>
              </a:lnSpc>
              <a:spcBef>
                <a:spcPts val="900"/>
              </a:spcBef>
              <a:buClr>
                <a:srgbClr val="666666"/>
              </a:buClr>
              <a:buFont typeface="Times"/>
              <a:buAutoNum type="alphaLcPeriod" startAt="1"/>
              <a:defRPr sz="1600">
                <a:latin typeface="Tw Cen MT"/>
                <a:ea typeface="Tw Cen MT"/>
                <a:cs typeface="Tw Cen MT"/>
                <a:sym typeface="Tw Cen MT"/>
              </a:defRPr>
            </a:pPr>
            <a:r>
              <a:t>In an endeavour to resolve quality complaints and trade disputes, between exporters and importers, a new chapter, namely, Chapter on Quality Complaints and Trade Disputes has been incorporated in the Foreign Trade Policy.</a:t>
            </a:r>
          </a:p>
          <a:p>
            <a:pPr marL="1046842" indent="-907142" algn="just">
              <a:lnSpc>
                <a:spcPct val="120000"/>
              </a:lnSpc>
              <a:spcBef>
                <a:spcPts val="900"/>
              </a:spcBef>
              <a:buClr>
                <a:srgbClr val="666666"/>
              </a:buClr>
              <a:buFont typeface="Times"/>
              <a:buAutoNum type="alphaLcPeriod" startAt="1"/>
              <a:defRPr sz="1600">
                <a:latin typeface="Tw Cen MT"/>
                <a:ea typeface="Tw Cen MT"/>
                <a:cs typeface="Tw Cen MT"/>
                <a:sym typeface="Tw Cen MT"/>
              </a:defRPr>
            </a:pPr>
            <a:r>
              <a:t>For resolving such disputes at a faster pace, a Committee on Quality Complaints andTrade Disputes (CQCTD) is being constituted in 22 offices and would have members from EPCs/FIEOs/APEDA/EICs.</a:t>
            </a:r>
          </a:p>
          <a:p>
            <a:pPr marL="0" indent="0" algn="just">
              <a:lnSpc>
                <a:spcPct val="120000"/>
              </a:lnSpc>
              <a:spcBef>
                <a:spcPts val="900"/>
              </a:spcBef>
              <a:buSzTx/>
              <a:buNone/>
              <a:defRPr b="1" i="1" sz="2000">
                <a:latin typeface="Tw Cen MT"/>
                <a:ea typeface="Tw Cen MT"/>
                <a:cs typeface="Tw Cen MT"/>
                <a:sym typeface="Tw Cen MT"/>
              </a:defRPr>
            </a:pPr>
            <a:r>
              <a:t>17. Vishakhapatnam and Bhimavaram added as Towns of Export Excellence</a:t>
            </a:r>
          </a:p>
          <a:p>
            <a:pPr marL="0" indent="0" algn="just">
              <a:lnSpc>
                <a:spcPct val="120000"/>
              </a:lnSpc>
              <a:spcBef>
                <a:spcPts val="900"/>
              </a:spcBef>
              <a:buSzTx/>
              <a:buNone/>
              <a:defRPr sz="1600">
                <a:latin typeface="Tw Cen MT"/>
                <a:ea typeface="Tw Cen MT"/>
                <a:cs typeface="Tw Cen MT"/>
                <a:sym typeface="Tw Cen MT"/>
              </a:defRPr>
            </a:pPr>
            <a:r>
              <a:t>Government has already recognized 33 towns as export excellence towns. It has been decided to add Vishakhapatnam and Bhimavaram in Andhra Pradesh as towns of export excellence (Product Category– Seafood)</a:t>
            </a:r>
          </a:p>
          <a:p>
            <a:pPr marL="0" indent="0" algn="r" defTabSz="457200">
              <a:lnSpc>
                <a:spcPct val="120000"/>
              </a:lnSpc>
              <a:spcBef>
                <a:spcPts val="1000"/>
              </a:spcBef>
              <a:buSzTx/>
              <a:buNone/>
              <a:defRPr sz="1600">
                <a:latin typeface="Tw Cen MT"/>
                <a:ea typeface="Tw Cen MT"/>
                <a:cs typeface="Tw Cen MT"/>
                <a:sym typeface="Tw Cen MT"/>
              </a:defRPr>
            </a:pPr>
          </a:p>
          <a:p>
            <a:pPr marL="0" indent="0" algn="just">
              <a:lnSpc>
                <a:spcPct val="120000"/>
              </a:lnSpc>
              <a:spcBef>
                <a:spcPts val="900"/>
              </a:spcBef>
              <a:buSzTx/>
              <a:buNone/>
              <a:defRPr sz="2500">
                <a:latin typeface="Tw Cen MT"/>
                <a:ea typeface="Tw Cen MT"/>
                <a:cs typeface="Tw Cen MT"/>
                <a:sym typeface="Tw Cen MT"/>
              </a:defRPr>
            </a:pPr>
            <a:br>
              <a:rPr sz="1600"/>
            </a:br>
            <a:br/>
          </a:p>
        </p:txBody>
      </p:sp>
      <p:sp>
        <p:nvSpPr>
          <p:cNvPr id="97"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9"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0" name="References:…"/>
          <p:cNvSpPr txBox="1"/>
          <p:nvPr>
            <p:ph type="body" idx="4294967295"/>
          </p:nvPr>
        </p:nvSpPr>
        <p:spPr>
          <a:xfrm>
            <a:off x="457200" y="1600200"/>
            <a:ext cx="8229600" cy="5257800"/>
          </a:xfrm>
          <a:prstGeom prst="rect">
            <a:avLst/>
          </a:prstGeom>
        </p:spPr>
        <p:txBody>
          <a:bodyPr>
            <a:noAutofit/>
          </a:bodyPr>
          <a:lstStyle/>
          <a:p>
            <a:pPr marL="0" indent="0">
              <a:buSzTx/>
              <a:buNone/>
              <a:defRPr b="1" sz="3000"/>
            </a:pPr>
            <a:r>
              <a:t>References:</a:t>
            </a:r>
          </a:p>
          <a:p>
            <a:pPr marL="401052" indent="-401052">
              <a:spcBef>
                <a:spcPts val="900"/>
              </a:spcBef>
              <a:defRPr sz="1800">
                <a:latin typeface="Tw Cen MT"/>
                <a:ea typeface="Tw Cen MT"/>
                <a:cs typeface="Tw Cen MT"/>
                <a:sym typeface="Tw Cen MT"/>
              </a:defRPr>
            </a:pPr>
            <a:r>
              <a:t> </a:t>
            </a:r>
            <a:r>
              <a:rPr>
                <a:hlinkClick r:id="rId2" invalidUrl="" action="" tgtFrame="" tooltip="" history="1" highlightClick="0" endSnd="0"/>
              </a:rPr>
              <a:t>https://commerce.gov.in/InnerContent.aspx?Type=TradePromotionmenu&amp;Id=257</a:t>
            </a:r>
          </a:p>
          <a:p>
            <a:pPr marL="320842" indent="-320842">
              <a:defRPr sz="1800"/>
            </a:pPr>
            <a:r>
              <a:t> </a:t>
            </a:r>
            <a:r>
              <a:rPr>
                <a:hlinkClick r:id="rId3" invalidUrl="" action="" tgtFrame="" tooltip="" history="1" highlightClick="0" endSnd="0"/>
              </a:rPr>
              <a:t>http://www.eximguru.com/exim/dgft/exim-policy/2015-2020/default.aspx</a:t>
            </a:r>
            <a:r>
              <a:t>.</a:t>
            </a:r>
          </a:p>
          <a:p>
            <a:pPr marL="0" indent="0" algn="ctr" defTabSz="297179">
              <a:lnSpc>
                <a:spcPct val="120000"/>
              </a:lnSpc>
              <a:spcBef>
                <a:spcPts val="0"/>
              </a:spcBef>
              <a:buClr>
                <a:srgbClr val="B2B2B2"/>
              </a:buClr>
              <a:buSzTx/>
              <a:buNone/>
              <a:defRPr b="1" sz="1800">
                <a:latin typeface="Arial"/>
                <a:ea typeface="Arial"/>
                <a:cs typeface="Arial"/>
                <a:sym typeface="Arial"/>
              </a:defRPr>
            </a:pPr>
          </a:p>
          <a:p>
            <a:pPr marL="0" indent="0" algn="ctr" defTabSz="297179">
              <a:lnSpc>
                <a:spcPct val="120000"/>
              </a:lnSpc>
              <a:spcBef>
                <a:spcPts val="0"/>
              </a:spcBef>
              <a:buClr>
                <a:srgbClr val="B2B2B2"/>
              </a:buClr>
              <a:buSzTx/>
              <a:buNone/>
              <a:defRPr b="1" sz="1800">
                <a:latin typeface="Arial"/>
                <a:ea typeface="Arial"/>
                <a:cs typeface="Arial"/>
                <a:sym typeface="Arial"/>
              </a:defRPr>
            </a:pPr>
            <a:r>
              <a:t>Note: Dear Students ,  plz contact if there are any doubts regarding  related topics through watsup /mail /contact number.</a:t>
            </a:r>
          </a:p>
          <a:p>
            <a:pPr marL="0" indent="0" algn="ctr" defTabSz="297179">
              <a:lnSpc>
                <a:spcPct val="120000"/>
              </a:lnSpc>
              <a:spcBef>
                <a:spcPts val="0"/>
              </a:spcBef>
              <a:buSzTx/>
              <a:buNone/>
              <a:defRPr b="1" sz="1800">
                <a:latin typeface="Arial"/>
                <a:ea typeface="Arial"/>
                <a:cs typeface="Arial"/>
                <a:sym typeface="Arial"/>
              </a:defRPr>
            </a:pPr>
          </a:p>
          <a:p>
            <a:pPr marL="0" indent="0" algn="ctr">
              <a:buSzTx/>
              <a:buNone/>
              <a:defRPr b="1"/>
            </a:pPr>
            <a:r>
              <a:t>*Thank You*</a:t>
            </a:r>
          </a:p>
          <a:p>
            <a:pPr marL="0" indent="0" algn="ctr">
              <a:buSzTx/>
              <a:buNone/>
              <a:defRPr b="1" sz="2500"/>
            </a:pPr>
          </a:p>
          <a:p>
            <a:pPr marL="0" indent="0" algn="ctr">
              <a:buSzTx/>
              <a:buNone/>
              <a:defRPr b="1" sz="2500"/>
            </a:pPr>
            <a:r>
              <a:t>Course Teacher</a:t>
            </a:r>
          </a:p>
          <a:p>
            <a:pPr marL="0" indent="0" algn="ctr">
              <a:buSzTx/>
              <a:buNone/>
              <a:defRPr b="1" sz="1800"/>
            </a:pPr>
            <a:r>
              <a:t>Dr.D.Appala Naidu</a:t>
            </a:r>
          </a:p>
          <a:p>
            <a:pPr marL="0" indent="0" algn="ctr">
              <a:buSzTx/>
              <a:buNone/>
              <a:defRPr b="1"/>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 name="New Foreign Trade Policy-2015-20"/>
          <p:cNvSpPr txBox="1"/>
          <p:nvPr>
            <p:ph type="title"/>
          </p:nvPr>
        </p:nvSpPr>
        <p:spPr>
          <a:prstGeom prst="rect">
            <a:avLst/>
          </a:prstGeom>
        </p:spPr>
        <p:txBody>
          <a:bodyPr/>
          <a:lstStyle>
            <a:lvl1pPr>
              <a:defRPr b="1" sz="3000">
                <a:latin typeface="Tahoma"/>
                <a:ea typeface="Tahoma"/>
                <a:cs typeface="Tahoma"/>
                <a:sym typeface="Tahoma"/>
              </a:defRPr>
            </a:lvl1pPr>
          </a:lstStyle>
          <a:p>
            <a:pPr/>
            <a:r>
              <a:t>New Foreign Trade Policy-2015-20</a:t>
            </a:r>
          </a:p>
        </p:txBody>
      </p:sp>
      <p:sp>
        <p:nvSpPr>
          <p:cNvPr id="58" name="The New Foreign Trade Policy will come into effect  by April1,2020, a senior official from the Directorate General of Foreign Trade(DGFT) has announced in this academic year.…"/>
          <p:cNvSpPr txBox="1"/>
          <p:nvPr>
            <p:ph type="body" idx="1"/>
          </p:nvPr>
        </p:nvSpPr>
        <p:spPr>
          <a:prstGeom prst="rect">
            <a:avLst/>
          </a:prstGeom>
        </p:spPr>
        <p:txBody>
          <a:bodyPr/>
          <a:lstStyle/>
          <a:p>
            <a:pPr lvl="1" marL="0" indent="217170" algn="just" defTabSz="868680">
              <a:lnSpc>
                <a:spcPct val="120000"/>
              </a:lnSpc>
              <a:buSzTx/>
              <a:buNone/>
              <a:defRPr sz="2375"/>
            </a:pPr>
            <a:r>
              <a:t>      </a:t>
            </a:r>
            <a:r>
              <a:rPr>
                <a:latin typeface="Tw Cen MT"/>
                <a:ea typeface="Tw Cen MT"/>
                <a:cs typeface="Tw Cen MT"/>
                <a:sym typeface="Tw Cen MT"/>
              </a:rPr>
              <a:t>The New Foreign Trade Policy will come into effect  by April1,2020, a senior official from the Directorate General of Foreign Trade(DGFT) has announced in this academic year. </a:t>
            </a:r>
            <a:endParaRPr>
              <a:latin typeface="Tw Cen MT"/>
              <a:ea typeface="Tw Cen MT"/>
              <a:cs typeface="Tw Cen MT"/>
              <a:sym typeface="Tw Cen MT"/>
            </a:endParaRPr>
          </a:p>
          <a:p>
            <a:pPr lvl="1" marL="0" indent="217170" algn="just" defTabSz="868680">
              <a:lnSpc>
                <a:spcPct val="120000"/>
              </a:lnSpc>
              <a:buSzTx/>
              <a:buNone/>
              <a:defRPr sz="2375">
                <a:latin typeface="Tw Cen MT"/>
                <a:ea typeface="Tw Cen MT"/>
                <a:cs typeface="Tw Cen MT"/>
                <a:sym typeface="Tw Cen MT"/>
              </a:defRPr>
            </a:pPr>
            <a:r>
              <a:t>   FTP 2015-20 provides a framework for increasing exports of goods and services as well as generation of employment and increasing value addition in the country in line with the “Make in India” programme. </a:t>
            </a:r>
          </a:p>
          <a:p>
            <a:pPr lvl="2" marL="0" indent="434340" algn="just" defTabSz="868680">
              <a:lnSpc>
                <a:spcPct val="120000"/>
              </a:lnSpc>
              <a:buSzTx/>
              <a:buNone/>
              <a:defRPr sz="2375">
                <a:latin typeface="Tw Cen MT"/>
                <a:ea typeface="Tw Cen MT"/>
                <a:cs typeface="Tw Cen MT"/>
                <a:sym typeface="Tw Cen MT"/>
              </a:defRPr>
            </a:pPr>
            <a:r>
              <a:t>The policy aims to enable India to respond to the challanges of the external environment, keeping in step with a rapidly evolving international trading architecture and make trade a major contributor to the country’s economic growth and development.  </a:t>
            </a:r>
          </a:p>
        </p:txBody>
      </p:sp>
      <p:sp>
        <p:nvSpPr>
          <p:cNvPr id="59"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58">
                                            <p:bg/>
                                          </p:spTgt>
                                        </p:tgtEl>
                                        <p:attrNameLst>
                                          <p:attrName>style.visibility</p:attrName>
                                        </p:attrNameLst>
                                      </p:cBhvr>
                                      <p:to>
                                        <p:strVal val="visible"/>
                                      </p:to>
                                    </p:set>
                                    <p:animEffect filter="wipe(up)" transition="in">
                                      <p:cBhvr>
                                        <p:cTn id="7" dur="1000"/>
                                        <p:tgtEl>
                                          <p:spTgt spid="58">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58">
                                            <p:txEl>
                                              <p:pRg st="0" end="0"/>
                                            </p:txEl>
                                          </p:spTgt>
                                        </p:tgtEl>
                                        <p:attrNameLst>
                                          <p:attrName>style.visibility</p:attrName>
                                        </p:attrNameLst>
                                      </p:cBhvr>
                                      <p:to>
                                        <p:strVal val="visible"/>
                                      </p:to>
                                    </p:set>
                                    <p:animEffect filter="wipe(up)" transition="in">
                                      <p:cBhvr>
                                        <p:cTn id="10" dur="1000"/>
                                        <p:tgtEl>
                                          <p:spTgt spid="5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58">
                                            <p:txEl>
                                              <p:pRg st="1" end="1"/>
                                            </p:txEl>
                                          </p:spTgt>
                                        </p:tgtEl>
                                        <p:attrNameLst>
                                          <p:attrName>style.visibility</p:attrName>
                                        </p:attrNameLst>
                                      </p:cBhvr>
                                      <p:to>
                                        <p:strVal val="visible"/>
                                      </p:to>
                                    </p:set>
                                    <p:animEffect filter="wipe(up)" transition="in">
                                      <p:cBhvr>
                                        <p:cTn id="15" dur="1000"/>
                                        <p:tgtEl>
                                          <p:spTgt spid="5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58">
                                            <p:txEl>
                                              <p:pRg st="2" end="2"/>
                                            </p:txEl>
                                          </p:spTgt>
                                        </p:tgtEl>
                                        <p:attrNameLst>
                                          <p:attrName>style.visibility</p:attrName>
                                        </p:attrNameLst>
                                      </p:cBhvr>
                                      <p:to>
                                        <p:strVal val="visible"/>
                                      </p:to>
                                    </p:set>
                                    <p:animEffect filter="wipe(up)" transition="in">
                                      <p:cBhvr>
                                        <p:cTn id="20" dur="1000"/>
                                        <p:tgtEl>
                                          <p:spTgt spid="5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2" grpId="1" fill="hold">
                                  <p:stCondLst>
                                    <p:cond delay="0"/>
                                  </p:stCondLst>
                                  <p:iterate type="el" backwards="0">
                                    <p:tmAbs val="0"/>
                                  </p:iterate>
                                  <p:childTnLst>
                                    <p:set>
                                      <p:cBhvr>
                                        <p:cTn id="24" fill="hold"/>
                                        <p:tgtEl>
                                          <p:spTgt spid="58">
                                            <p:txEl>
                                              <p:pRg st="3" end="3"/>
                                            </p:txEl>
                                          </p:spTgt>
                                        </p:tgtEl>
                                        <p:attrNameLst>
                                          <p:attrName>style.visibility</p:attrName>
                                        </p:attrNameLst>
                                      </p:cBhvr>
                                      <p:to>
                                        <p:strVal val="visible"/>
                                      </p:to>
                                    </p:set>
                                    <p:animEffect filter="wipe(up)" transition="in">
                                      <p:cBhvr>
                                        <p:cTn id="25" dur="1000"/>
                                        <p:tgtEl>
                                          <p:spTgt spid="58">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8"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 name="Objectives of Foreign Trade Policy-2015-20"/>
          <p:cNvSpPr txBox="1"/>
          <p:nvPr>
            <p:ph type="title"/>
          </p:nvPr>
        </p:nvSpPr>
        <p:spPr>
          <a:prstGeom prst="rect">
            <a:avLst/>
          </a:prstGeom>
        </p:spPr>
        <p:txBody>
          <a:bodyPr/>
          <a:lstStyle>
            <a:lvl1pPr>
              <a:defRPr b="1" sz="2900">
                <a:latin typeface="Tahoma"/>
                <a:ea typeface="Tahoma"/>
                <a:cs typeface="Tahoma"/>
                <a:sym typeface="Tahoma"/>
              </a:defRPr>
            </a:lvl1pPr>
          </a:lstStyle>
          <a:p>
            <a:pPr/>
            <a:r>
              <a:t>Objectives of Foreign Trade Policy-2015-20</a:t>
            </a:r>
          </a:p>
        </p:txBody>
      </p:sp>
      <p:sp>
        <p:nvSpPr>
          <p:cNvPr id="62" name="To arrest and reverse declining trend of exports is the main aim of the policy. This aim will be reviewed after two and half years.…"/>
          <p:cNvSpPr txBox="1"/>
          <p:nvPr>
            <p:ph type="body" idx="1"/>
          </p:nvPr>
        </p:nvSpPr>
        <p:spPr>
          <a:prstGeom prst="rect">
            <a:avLst/>
          </a:prstGeom>
        </p:spPr>
        <p:txBody>
          <a:bodyPr/>
          <a:lstStyle/>
          <a:p>
            <a:pPr marL="294893" indent="-294893" algn="just" defTabSz="786384">
              <a:lnSpc>
                <a:spcPct val="120000"/>
              </a:lnSpc>
              <a:spcBef>
                <a:spcPts val="600"/>
              </a:spcBef>
              <a:defRPr sz="2150">
                <a:latin typeface="Tw Cen MT"/>
                <a:ea typeface="Tw Cen MT"/>
                <a:cs typeface="Tw Cen MT"/>
                <a:sym typeface="Tw Cen MT"/>
              </a:defRPr>
            </a:pPr>
            <a:r>
              <a:t>To arrest and reverse declining trend of exports is the main aim of the policy. This aim will be reviewed after two and half years. </a:t>
            </a:r>
          </a:p>
          <a:p>
            <a:pPr marL="294893" indent="-294893" algn="just" defTabSz="786384">
              <a:lnSpc>
                <a:spcPct val="120000"/>
              </a:lnSpc>
              <a:spcBef>
                <a:spcPts val="600"/>
              </a:spcBef>
              <a:defRPr sz="2150">
                <a:latin typeface="Tw Cen MT"/>
                <a:ea typeface="Tw Cen MT"/>
                <a:cs typeface="Tw Cen MT"/>
                <a:sym typeface="Tw Cen MT"/>
              </a:defRPr>
            </a:pPr>
            <a:r>
              <a:t>To set in motion the strategies and policy measure which catalyze the growth of exports.  </a:t>
            </a:r>
          </a:p>
          <a:p>
            <a:pPr marL="294893" indent="-294893" algn="just" defTabSz="786384">
              <a:lnSpc>
                <a:spcPct val="120000"/>
              </a:lnSpc>
              <a:spcBef>
                <a:spcPts val="600"/>
              </a:spcBef>
              <a:defRPr sz="2150">
                <a:latin typeface="Tw Cen MT"/>
                <a:ea typeface="Tw Cen MT"/>
                <a:cs typeface="Tw Cen MT"/>
                <a:sym typeface="Tw Cen MT"/>
              </a:defRPr>
            </a:pPr>
            <a:r>
              <a:t>To encourage exports through a mix of measures including fiscal incentive, institutional changes, procedural rationalisation and efforts for enhance market access across the world and diversification of export markets. </a:t>
            </a:r>
          </a:p>
          <a:p>
            <a:pPr marL="294893" indent="-294893" algn="just" defTabSz="786384">
              <a:lnSpc>
                <a:spcPct val="120000"/>
              </a:lnSpc>
              <a:spcBef>
                <a:spcPts val="600"/>
              </a:spcBef>
              <a:defRPr sz="2150">
                <a:latin typeface="Tw Cen MT"/>
                <a:ea typeface="Tw Cen MT"/>
                <a:cs typeface="Tw Cen MT"/>
                <a:sym typeface="Tw Cen MT"/>
              </a:defRPr>
            </a:pPr>
            <a:r>
              <a:t>Increase exports to $900 billion by 2019-20, from $466 billion in 2013-14.</a:t>
            </a:r>
          </a:p>
          <a:p>
            <a:pPr marL="294893" indent="-294893" algn="just" defTabSz="786384">
              <a:lnSpc>
                <a:spcPct val="120000"/>
              </a:lnSpc>
              <a:spcBef>
                <a:spcPts val="600"/>
              </a:spcBef>
              <a:defRPr sz="2150">
                <a:latin typeface="Tw Cen MT"/>
                <a:ea typeface="Tw Cen MT"/>
                <a:cs typeface="Tw Cen MT"/>
                <a:sym typeface="Tw Cen MT"/>
              </a:defRPr>
            </a:pPr>
            <a:r>
              <a:t>Rise India’s share in world export from 2% to 3.5%.</a:t>
            </a:r>
          </a:p>
          <a:p>
            <a:pPr marL="294893" indent="-294893" algn="just" defTabSz="786384">
              <a:lnSpc>
                <a:spcPct val="120000"/>
              </a:lnSpc>
              <a:spcBef>
                <a:spcPts val="600"/>
              </a:spcBef>
              <a:defRPr sz="2150">
                <a:latin typeface="Tw Cen MT"/>
                <a:ea typeface="Tw Cen MT"/>
                <a:cs typeface="Tw Cen MT"/>
                <a:sym typeface="Tw Cen MT"/>
              </a:defRPr>
            </a:pPr>
            <a:r>
              <a:t>FTP to be aligned to Make in India, Digital India and Skills India initiatives.</a:t>
            </a:r>
          </a:p>
        </p:txBody>
      </p:sp>
      <p:sp>
        <p:nvSpPr>
          <p:cNvPr id="63"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62">
                                            <p:bg/>
                                          </p:spTgt>
                                        </p:tgtEl>
                                        <p:attrNameLst>
                                          <p:attrName>style.visibility</p:attrName>
                                        </p:attrNameLst>
                                      </p:cBhvr>
                                      <p:to>
                                        <p:strVal val="visible"/>
                                      </p:to>
                                    </p:set>
                                    <p:animEffect filter="wipe(up)" transition="in">
                                      <p:cBhvr>
                                        <p:cTn id="7" dur="1000"/>
                                        <p:tgtEl>
                                          <p:spTgt spid="62">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62">
                                            <p:txEl>
                                              <p:pRg st="0" end="0"/>
                                            </p:txEl>
                                          </p:spTgt>
                                        </p:tgtEl>
                                        <p:attrNameLst>
                                          <p:attrName>style.visibility</p:attrName>
                                        </p:attrNameLst>
                                      </p:cBhvr>
                                      <p:to>
                                        <p:strVal val="visible"/>
                                      </p:to>
                                    </p:set>
                                    <p:animEffect filter="wipe(up)" transition="in">
                                      <p:cBhvr>
                                        <p:cTn id="10" dur="1000"/>
                                        <p:tgtEl>
                                          <p:spTgt spid="6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62">
                                            <p:txEl>
                                              <p:pRg st="1" end="1"/>
                                            </p:txEl>
                                          </p:spTgt>
                                        </p:tgtEl>
                                        <p:attrNameLst>
                                          <p:attrName>style.visibility</p:attrName>
                                        </p:attrNameLst>
                                      </p:cBhvr>
                                      <p:to>
                                        <p:strVal val="visible"/>
                                      </p:to>
                                    </p:set>
                                    <p:animEffect filter="wipe(up)" transition="in">
                                      <p:cBhvr>
                                        <p:cTn id="15" dur="1000"/>
                                        <p:tgtEl>
                                          <p:spTgt spid="6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62">
                                            <p:txEl>
                                              <p:pRg st="2" end="2"/>
                                            </p:txEl>
                                          </p:spTgt>
                                        </p:tgtEl>
                                        <p:attrNameLst>
                                          <p:attrName>style.visibility</p:attrName>
                                        </p:attrNameLst>
                                      </p:cBhvr>
                                      <p:to>
                                        <p:strVal val="visible"/>
                                      </p:to>
                                    </p:set>
                                    <p:animEffect filter="wipe(up)" transition="in">
                                      <p:cBhvr>
                                        <p:cTn id="20" dur="1000"/>
                                        <p:tgtEl>
                                          <p:spTgt spid="6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2" grpId="1" fill="hold">
                                  <p:stCondLst>
                                    <p:cond delay="0"/>
                                  </p:stCondLst>
                                  <p:iterate type="el" backwards="0">
                                    <p:tmAbs val="0"/>
                                  </p:iterate>
                                  <p:childTnLst>
                                    <p:set>
                                      <p:cBhvr>
                                        <p:cTn id="24" fill="hold"/>
                                        <p:tgtEl>
                                          <p:spTgt spid="62">
                                            <p:txEl>
                                              <p:pRg st="3" end="3"/>
                                            </p:txEl>
                                          </p:spTgt>
                                        </p:tgtEl>
                                        <p:attrNameLst>
                                          <p:attrName>style.visibility</p:attrName>
                                        </p:attrNameLst>
                                      </p:cBhvr>
                                      <p:to>
                                        <p:strVal val="visible"/>
                                      </p:to>
                                    </p:set>
                                    <p:animEffect filter="wipe(up)" transition="in">
                                      <p:cBhvr>
                                        <p:cTn id="25" dur="1000"/>
                                        <p:tgtEl>
                                          <p:spTgt spid="6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 presetID="22" grpId="1" fill="hold">
                                  <p:stCondLst>
                                    <p:cond delay="0"/>
                                  </p:stCondLst>
                                  <p:iterate type="el" backwards="0">
                                    <p:tmAbs val="0"/>
                                  </p:iterate>
                                  <p:childTnLst>
                                    <p:set>
                                      <p:cBhvr>
                                        <p:cTn id="29" fill="hold"/>
                                        <p:tgtEl>
                                          <p:spTgt spid="62">
                                            <p:txEl>
                                              <p:pRg st="4" end="4"/>
                                            </p:txEl>
                                          </p:spTgt>
                                        </p:tgtEl>
                                        <p:attrNameLst>
                                          <p:attrName>style.visibility</p:attrName>
                                        </p:attrNameLst>
                                      </p:cBhvr>
                                      <p:to>
                                        <p:strVal val="visible"/>
                                      </p:to>
                                    </p:set>
                                    <p:animEffect filter="wipe(up)" transition="in">
                                      <p:cBhvr>
                                        <p:cTn id="30" dur="1000"/>
                                        <p:tgtEl>
                                          <p:spTgt spid="6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2" grpId="1" fill="hold">
                                  <p:stCondLst>
                                    <p:cond delay="0"/>
                                  </p:stCondLst>
                                  <p:iterate type="el" backwards="0">
                                    <p:tmAbs val="0"/>
                                  </p:iterate>
                                  <p:childTnLst>
                                    <p:set>
                                      <p:cBhvr>
                                        <p:cTn id="34" fill="hold"/>
                                        <p:tgtEl>
                                          <p:spTgt spid="62">
                                            <p:txEl>
                                              <p:pRg st="5" end="5"/>
                                            </p:txEl>
                                          </p:spTgt>
                                        </p:tgtEl>
                                        <p:attrNameLst>
                                          <p:attrName>style.visibility</p:attrName>
                                        </p:attrNameLst>
                                      </p:cBhvr>
                                      <p:to>
                                        <p:strVal val="visible"/>
                                      </p:to>
                                    </p:set>
                                    <p:animEffect filter="wipe(up)" transition="in">
                                      <p:cBhvr>
                                        <p:cTn id="35" dur="1000"/>
                                        <p:tgtEl>
                                          <p:spTgt spid="62">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2"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 name="HIGHLIGHTS OF THE FOREIGN TRADE POLICY 2015-2020"/>
          <p:cNvSpPr txBox="1"/>
          <p:nvPr>
            <p:ph type="title"/>
          </p:nvPr>
        </p:nvSpPr>
        <p:spPr>
          <a:prstGeom prst="rect">
            <a:avLst/>
          </a:prstGeom>
        </p:spPr>
        <p:txBody>
          <a:bodyPr/>
          <a:lstStyle>
            <a:lvl1pPr algn="l">
              <a:lnSpc>
                <a:spcPct val="100000"/>
              </a:lnSpc>
              <a:spcBef>
                <a:spcPts val="700"/>
              </a:spcBef>
              <a:defRPr b="1" sz="2700">
                <a:solidFill>
                  <a:schemeClr val="accent6">
                    <a:lumOff val="9460"/>
                  </a:schemeClr>
                </a:solidFill>
                <a:latin typeface="Tw Cen MT"/>
                <a:ea typeface="Tw Cen MT"/>
                <a:cs typeface="Tw Cen MT"/>
                <a:sym typeface="Tw Cen MT"/>
              </a:defRPr>
            </a:lvl1pPr>
          </a:lstStyle>
          <a:p>
            <a:pPr/>
            <a:r>
              <a:t>HIGHLIGHTS OF THE FOREIGN TRADE POLICY 2015-2020</a:t>
            </a:r>
          </a:p>
        </p:txBody>
      </p:sp>
      <p:sp>
        <p:nvSpPr>
          <p:cNvPr id="66" name="A. SIMPLIFICATION &amp; MERGER OF REWARD SCHEMES…"/>
          <p:cNvSpPr txBox="1"/>
          <p:nvPr>
            <p:ph type="body" idx="1"/>
          </p:nvPr>
        </p:nvSpPr>
        <p:spPr>
          <a:prstGeom prst="rect">
            <a:avLst/>
          </a:prstGeom>
        </p:spPr>
        <p:txBody>
          <a:bodyPr/>
          <a:lstStyle/>
          <a:p>
            <a:pPr marL="0" indent="0" algn="ctr" defTabSz="649223">
              <a:lnSpc>
                <a:spcPct val="120000"/>
              </a:lnSpc>
              <a:spcBef>
                <a:spcPts val="600"/>
              </a:spcBef>
              <a:buSzTx/>
              <a:buNone/>
              <a:defRPr sz="1775">
                <a:solidFill>
                  <a:srgbClr val="0094B9"/>
                </a:solidFill>
                <a:latin typeface="Tw Cen MT"/>
                <a:ea typeface="Tw Cen MT"/>
                <a:cs typeface="Tw Cen MT"/>
                <a:sym typeface="Tw Cen MT"/>
              </a:defRPr>
            </a:pPr>
          </a:p>
          <a:p>
            <a:pPr marL="0" indent="0" defTabSz="649223">
              <a:spcBef>
                <a:spcPts val="600"/>
              </a:spcBef>
              <a:buSzTx/>
              <a:buNone/>
              <a:defRPr b="1" sz="1987">
                <a:latin typeface="Tw Cen MT"/>
                <a:ea typeface="Tw Cen MT"/>
                <a:cs typeface="Tw Cen MT"/>
                <a:sym typeface="Tw Cen MT"/>
              </a:defRPr>
            </a:pPr>
            <a:r>
              <a:t>A. SIMPLIFICATION &amp; MERGER OF REWARD SCHEMES</a:t>
            </a:r>
          </a:p>
          <a:p>
            <a:pPr marL="0" indent="0" defTabSz="324611">
              <a:lnSpc>
                <a:spcPct val="90000"/>
              </a:lnSpc>
              <a:buSzTx/>
              <a:buNone/>
              <a:defRPr sz="993"/>
            </a:pPr>
          </a:p>
          <a:p>
            <a:pPr marL="0" indent="0" algn="just" defTabSz="649223">
              <a:lnSpc>
                <a:spcPct val="120000"/>
              </a:lnSpc>
              <a:spcBef>
                <a:spcPts val="600"/>
              </a:spcBef>
              <a:buSzTx/>
              <a:buNone/>
              <a:defRPr i="1" sz="2130">
                <a:solidFill>
                  <a:srgbClr val="0094B9"/>
                </a:solidFill>
                <a:latin typeface="Tw Cen MT"/>
                <a:ea typeface="Tw Cen MT"/>
                <a:cs typeface="Tw Cen MT"/>
                <a:sym typeface="Tw Cen MT"/>
              </a:defRPr>
            </a:pPr>
            <a:r>
              <a:rPr>
                <a:solidFill>
                  <a:srgbClr val="000000"/>
                </a:solidFill>
              </a:rPr>
              <a:t>1. Merchandise Exports from India Scheme (MEIS)</a:t>
            </a:r>
            <a:endParaRPr>
              <a:solidFill>
                <a:srgbClr val="000000"/>
              </a:solidFill>
            </a:endParaRPr>
          </a:p>
          <a:p>
            <a:pPr marL="284747" indent="-284747" algn="just" defTabSz="649223">
              <a:lnSpc>
                <a:spcPct val="120000"/>
              </a:lnSpc>
              <a:spcBef>
                <a:spcPts val="600"/>
              </a:spcBef>
              <a:defRPr sz="1775">
                <a:latin typeface="Tw Cen MT"/>
                <a:ea typeface="Tw Cen MT"/>
                <a:cs typeface="Tw Cen MT"/>
                <a:sym typeface="Tw Cen MT"/>
              </a:defRPr>
            </a:pPr>
            <a:r>
              <a:t>Earlier there were 5 different schemes (Focus Product Scheme, Market Linked Focus Product Scheme, Focus Market Scheme, Agri. Infrastructure Incentive Scrip, VKGUY) for rewarding merchandise exports with different kinds of duty scrips with varying conditions (sector specific or actual user only) attached to their use. Now all these schemes have been merged into a single scheme, namely Merchandise Export from India Scheme (MEIS) and there would be no conditionality attached to the scrips issued under the scheme.</a:t>
            </a:r>
          </a:p>
          <a:p>
            <a:pPr marL="284747" indent="-284747" algn="just" defTabSz="649223">
              <a:lnSpc>
                <a:spcPct val="120000"/>
              </a:lnSpc>
              <a:spcBef>
                <a:spcPts val="600"/>
              </a:spcBef>
              <a:defRPr sz="1775">
                <a:latin typeface="Tw Cen MT"/>
                <a:ea typeface="Tw Cen MT"/>
                <a:cs typeface="Tw Cen MT"/>
                <a:sym typeface="Tw Cen MT"/>
              </a:defRPr>
            </a:pPr>
            <a:r>
              <a:t> Rewards for export of notified goods to notified markets under ‘Merchandise Exports from India Scheme (MEIS) shall be payable as percentage of realized FOB value (in free foreign exchange). The debits towards basic customs duty in the transferable reward duty credit scrips would also be allowed adjustment as duty drawback. At present, only the additional duty of customs / excise duty / service tax is allowed adjustment as CENVAT credit or drawback, as per Department of Revenue rules.</a:t>
            </a:r>
          </a:p>
        </p:txBody>
      </p:sp>
      <p:sp>
        <p:nvSpPr>
          <p:cNvPr id="67"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66">
                                            <p:bg/>
                                          </p:spTgt>
                                        </p:tgtEl>
                                        <p:attrNameLst>
                                          <p:attrName>style.visibility</p:attrName>
                                        </p:attrNameLst>
                                      </p:cBhvr>
                                      <p:to>
                                        <p:strVal val="visible"/>
                                      </p:to>
                                    </p:set>
                                    <p:animEffect filter="wipe(up)" transition="in">
                                      <p:cBhvr>
                                        <p:cTn id="7" dur="1000"/>
                                        <p:tgtEl>
                                          <p:spTgt spid="66">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66">
                                            <p:txEl>
                                              <p:pRg st="0" end="0"/>
                                            </p:txEl>
                                          </p:spTgt>
                                        </p:tgtEl>
                                        <p:attrNameLst>
                                          <p:attrName>style.visibility</p:attrName>
                                        </p:attrNameLst>
                                      </p:cBhvr>
                                      <p:to>
                                        <p:strVal val="visible"/>
                                      </p:to>
                                    </p:set>
                                    <p:animEffect filter="wipe(up)" transition="in">
                                      <p:cBhvr>
                                        <p:cTn id="10" dur="1000"/>
                                        <p:tgtEl>
                                          <p:spTgt spid="6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66">
                                            <p:txEl>
                                              <p:pRg st="1" end="1"/>
                                            </p:txEl>
                                          </p:spTgt>
                                        </p:tgtEl>
                                        <p:attrNameLst>
                                          <p:attrName>style.visibility</p:attrName>
                                        </p:attrNameLst>
                                      </p:cBhvr>
                                      <p:to>
                                        <p:strVal val="visible"/>
                                      </p:to>
                                    </p:set>
                                    <p:animEffect filter="wipe(up)" transition="in">
                                      <p:cBhvr>
                                        <p:cTn id="15" dur="1000"/>
                                        <p:tgtEl>
                                          <p:spTgt spid="6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66">
                                            <p:txEl>
                                              <p:pRg st="2" end="2"/>
                                            </p:txEl>
                                          </p:spTgt>
                                        </p:tgtEl>
                                        <p:attrNameLst>
                                          <p:attrName>style.visibility</p:attrName>
                                        </p:attrNameLst>
                                      </p:cBhvr>
                                      <p:to>
                                        <p:strVal val="visible"/>
                                      </p:to>
                                    </p:set>
                                    <p:animEffect filter="wipe(up)" transition="in">
                                      <p:cBhvr>
                                        <p:cTn id="20" dur="1000"/>
                                        <p:tgtEl>
                                          <p:spTgt spid="6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2" grpId="1" fill="hold">
                                  <p:stCondLst>
                                    <p:cond delay="0"/>
                                  </p:stCondLst>
                                  <p:iterate type="el" backwards="0">
                                    <p:tmAbs val="0"/>
                                  </p:iterate>
                                  <p:childTnLst>
                                    <p:set>
                                      <p:cBhvr>
                                        <p:cTn id="24" fill="hold"/>
                                        <p:tgtEl>
                                          <p:spTgt spid="66">
                                            <p:txEl>
                                              <p:pRg st="3" end="3"/>
                                            </p:txEl>
                                          </p:spTgt>
                                        </p:tgtEl>
                                        <p:attrNameLst>
                                          <p:attrName>style.visibility</p:attrName>
                                        </p:attrNameLst>
                                      </p:cBhvr>
                                      <p:to>
                                        <p:strVal val="visible"/>
                                      </p:to>
                                    </p:set>
                                    <p:animEffect filter="wipe(up)" transition="in">
                                      <p:cBhvr>
                                        <p:cTn id="25" dur="1000"/>
                                        <p:tgtEl>
                                          <p:spTgt spid="6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 presetID="22" grpId="1" fill="hold">
                                  <p:stCondLst>
                                    <p:cond delay="0"/>
                                  </p:stCondLst>
                                  <p:iterate type="el" backwards="0">
                                    <p:tmAbs val="0"/>
                                  </p:iterate>
                                  <p:childTnLst>
                                    <p:set>
                                      <p:cBhvr>
                                        <p:cTn id="29" fill="hold"/>
                                        <p:tgtEl>
                                          <p:spTgt spid="66">
                                            <p:txEl>
                                              <p:pRg st="4" end="4"/>
                                            </p:txEl>
                                          </p:spTgt>
                                        </p:tgtEl>
                                        <p:attrNameLst>
                                          <p:attrName>style.visibility</p:attrName>
                                        </p:attrNameLst>
                                      </p:cBhvr>
                                      <p:to>
                                        <p:strVal val="visible"/>
                                      </p:to>
                                    </p:set>
                                    <p:animEffect filter="wipe(up)" transition="in">
                                      <p:cBhvr>
                                        <p:cTn id="30" dur="1000"/>
                                        <p:tgtEl>
                                          <p:spTgt spid="6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2" grpId="1" fill="hold">
                                  <p:stCondLst>
                                    <p:cond delay="0"/>
                                  </p:stCondLst>
                                  <p:iterate type="el" backwards="0">
                                    <p:tmAbs val="0"/>
                                  </p:iterate>
                                  <p:childTnLst>
                                    <p:set>
                                      <p:cBhvr>
                                        <p:cTn id="34" fill="hold"/>
                                        <p:tgtEl>
                                          <p:spTgt spid="66">
                                            <p:txEl>
                                              <p:pRg st="5" end="5"/>
                                            </p:txEl>
                                          </p:spTgt>
                                        </p:tgtEl>
                                        <p:attrNameLst>
                                          <p:attrName>style.visibility</p:attrName>
                                        </p:attrNameLst>
                                      </p:cBhvr>
                                      <p:to>
                                        <p:strVal val="visible"/>
                                      </p:to>
                                    </p:set>
                                    <p:animEffect filter="wipe(up)" transition="in">
                                      <p:cBhvr>
                                        <p:cTn id="35" dur="1000"/>
                                        <p:tgtEl>
                                          <p:spTgt spid="66">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6"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 name="2. Service Exports from India Scheme (SEIS)…"/>
          <p:cNvSpPr txBox="1"/>
          <p:nvPr>
            <p:ph type="body" idx="1"/>
          </p:nvPr>
        </p:nvSpPr>
        <p:spPr>
          <a:prstGeom prst="rect">
            <a:avLst/>
          </a:prstGeom>
        </p:spPr>
        <p:txBody>
          <a:bodyPr/>
          <a:lstStyle/>
          <a:p>
            <a:pPr marL="0" indent="0" algn="just" defTabSz="621791">
              <a:lnSpc>
                <a:spcPct val="120000"/>
              </a:lnSpc>
              <a:spcBef>
                <a:spcPts val="600"/>
              </a:spcBef>
              <a:buSzTx/>
              <a:buNone/>
              <a:defRPr b="1" i="1" sz="2040">
                <a:solidFill>
                  <a:srgbClr val="0094B9"/>
                </a:solidFill>
                <a:latin typeface="Tw Cen MT"/>
                <a:ea typeface="Tw Cen MT"/>
                <a:cs typeface="Tw Cen MT"/>
                <a:sym typeface="Tw Cen MT"/>
              </a:defRPr>
            </a:pPr>
            <a:r>
              <a:rPr>
                <a:solidFill>
                  <a:srgbClr val="000000"/>
                </a:solidFill>
              </a:rPr>
              <a:t>2.</a:t>
            </a:r>
            <a:r>
              <a:t> </a:t>
            </a:r>
            <a:r>
              <a:rPr>
                <a:solidFill>
                  <a:srgbClr val="000000"/>
                </a:solidFill>
              </a:rPr>
              <a:t>Service Exports from India Scheme (SEIS)</a:t>
            </a:r>
            <a:endParaRPr>
              <a:solidFill>
                <a:srgbClr val="000000"/>
              </a:solidFill>
            </a:endParaRPr>
          </a:p>
          <a:p>
            <a:pPr marL="711853" indent="-616857" algn="just" defTabSz="621791">
              <a:lnSpc>
                <a:spcPct val="120000"/>
              </a:lnSpc>
              <a:spcBef>
                <a:spcPts val="600"/>
              </a:spcBef>
              <a:buClr>
                <a:srgbClr val="666666"/>
              </a:buClr>
              <a:buFont typeface="Times"/>
              <a:buAutoNum type="alphaLcPeriod" startAt="1"/>
              <a:defRPr sz="1700">
                <a:latin typeface="Tw Cen MT"/>
                <a:ea typeface="Tw Cen MT"/>
                <a:cs typeface="Tw Cen MT"/>
                <a:sym typeface="Tw Cen MT"/>
              </a:defRPr>
            </a:pPr>
            <a:r>
              <a:t> Served From India Scheme (SFIS) has been replaced with Service Exports from India Scheme (SEIS). SEIS shall apply to ‘Service Providers located in India’ instead of ‘Indian Service Providers’. Thus SEIS provides for rewards to all Service providers of notified services, who are providing services from India, regardless of the constitution or profile of the service provider. The list of services and the rates of rewards under SEIS are at Annexure-2.</a:t>
            </a:r>
          </a:p>
          <a:p>
            <a:pPr marL="711853" indent="-616857" algn="just" defTabSz="621791">
              <a:lnSpc>
                <a:spcPct val="120000"/>
              </a:lnSpc>
              <a:spcBef>
                <a:spcPts val="600"/>
              </a:spcBef>
              <a:buClr>
                <a:srgbClr val="666666"/>
              </a:buClr>
              <a:buFont typeface="Times"/>
              <a:buAutoNum type="alphaLcPeriod" startAt="1"/>
              <a:defRPr sz="1700">
                <a:latin typeface="Tw Cen MT"/>
                <a:ea typeface="Tw Cen MT"/>
                <a:cs typeface="Tw Cen MT"/>
                <a:sym typeface="Tw Cen MT"/>
              </a:defRPr>
            </a:pPr>
            <a:r>
              <a:t> The rate of reward under SEIS would be based on net foreign exchange earned. The reward issued as duty credit scrip, would no longer be with actual user condition and will no longer be restricted to usage for specified types of goods but be freely transferable and usable for all types of goods and service taxdebits on procurement of services / goods. Debits would be eligible for CENVAT credit or drawback.CENVAT credit or drawback.</a:t>
            </a:r>
          </a:p>
          <a:p>
            <a:pPr marL="0" indent="0" algn="just" defTabSz="621791">
              <a:lnSpc>
                <a:spcPct val="120000"/>
              </a:lnSpc>
              <a:spcBef>
                <a:spcPts val="600"/>
              </a:spcBef>
              <a:buSzTx/>
              <a:buNone/>
              <a:defRPr sz="1700">
                <a:latin typeface="Tw Cen MT"/>
                <a:ea typeface="Tw Cen MT"/>
                <a:cs typeface="Tw Cen MT"/>
                <a:sym typeface="Tw Cen MT"/>
              </a:defRPr>
            </a:pPr>
            <a:r>
              <a:rPr b="1" i="1" sz="2040"/>
              <a:t>3. Chapter -3 Incentives (MEIS &amp; SEIS) to be available for SEZs</a:t>
            </a:r>
            <a:br/>
            <a:r>
              <a:t>    It is now proposed to extend Chapter -3 Incentives (MEIS &amp; SEIS) to units located in SEZs also.</a:t>
            </a:r>
          </a:p>
        </p:txBody>
      </p:sp>
      <p:sp>
        <p:nvSpPr>
          <p:cNvPr id="70"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69">
                                            <p:bg/>
                                          </p:spTgt>
                                        </p:tgtEl>
                                        <p:attrNameLst>
                                          <p:attrName>style.visibility</p:attrName>
                                        </p:attrNameLst>
                                      </p:cBhvr>
                                      <p:to>
                                        <p:strVal val="visible"/>
                                      </p:to>
                                    </p:set>
                                    <p:animEffect filter="wipe(up)" transition="in">
                                      <p:cBhvr>
                                        <p:cTn id="7" dur="1000"/>
                                        <p:tgtEl>
                                          <p:spTgt spid="69">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69">
                                            <p:txEl>
                                              <p:pRg st="0" end="0"/>
                                            </p:txEl>
                                          </p:spTgt>
                                        </p:tgtEl>
                                        <p:attrNameLst>
                                          <p:attrName>style.visibility</p:attrName>
                                        </p:attrNameLst>
                                      </p:cBhvr>
                                      <p:to>
                                        <p:strVal val="visible"/>
                                      </p:to>
                                    </p:set>
                                    <p:animEffect filter="wipe(up)" transition="in">
                                      <p:cBhvr>
                                        <p:cTn id="10" dur="1000"/>
                                        <p:tgtEl>
                                          <p:spTgt spid="6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69">
                                            <p:txEl>
                                              <p:pRg st="1" end="1"/>
                                            </p:txEl>
                                          </p:spTgt>
                                        </p:tgtEl>
                                        <p:attrNameLst>
                                          <p:attrName>style.visibility</p:attrName>
                                        </p:attrNameLst>
                                      </p:cBhvr>
                                      <p:to>
                                        <p:strVal val="visible"/>
                                      </p:to>
                                    </p:set>
                                    <p:animEffect filter="wipe(up)" transition="in">
                                      <p:cBhvr>
                                        <p:cTn id="15" dur="1000"/>
                                        <p:tgtEl>
                                          <p:spTgt spid="6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69">
                                            <p:txEl>
                                              <p:pRg st="2" end="2"/>
                                            </p:txEl>
                                          </p:spTgt>
                                        </p:tgtEl>
                                        <p:attrNameLst>
                                          <p:attrName>style.visibility</p:attrName>
                                        </p:attrNameLst>
                                      </p:cBhvr>
                                      <p:to>
                                        <p:strVal val="visible"/>
                                      </p:to>
                                    </p:set>
                                    <p:animEffect filter="wipe(up)" transition="in">
                                      <p:cBhvr>
                                        <p:cTn id="20" dur="1000"/>
                                        <p:tgtEl>
                                          <p:spTgt spid="6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2" grpId="1" fill="hold">
                                  <p:stCondLst>
                                    <p:cond delay="0"/>
                                  </p:stCondLst>
                                  <p:iterate type="el" backwards="0">
                                    <p:tmAbs val="0"/>
                                  </p:iterate>
                                  <p:childTnLst>
                                    <p:set>
                                      <p:cBhvr>
                                        <p:cTn id="24" fill="hold"/>
                                        <p:tgtEl>
                                          <p:spTgt spid="69">
                                            <p:txEl>
                                              <p:pRg st="3" end="3"/>
                                            </p:txEl>
                                          </p:spTgt>
                                        </p:tgtEl>
                                        <p:attrNameLst>
                                          <p:attrName>style.visibility</p:attrName>
                                        </p:attrNameLst>
                                      </p:cBhvr>
                                      <p:to>
                                        <p:strVal val="visible"/>
                                      </p:to>
                                    </p:set>
                                    <p:animEffect filter="wipe(up)" transition="in">
                                      <p:cBhvr>
                                        <p:cTn id="25" dur="1000"/>
                                        <p:tgtEl>
                                          <p:spTgt spid="6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 presetID="22" grpId="1" fill="hold">
                                  <p:stCondLst>
                                    <p:cond delay="0"/>
                                  </p:stCondLst>
                                  <p:iterate type="el" backwards="0">
                                    <p:tmAbs val="0"/>
                                  </p:iterate>
                                  <p:childTnLst>
                                    <p:set>
                                      <p:cBhvr>
                                        <p:cTn id="29" fill="hold"/>
                                        <p:tgtEl>
                                          <p:spTgt spid="69">
                                            <p:txEl>
                                              <p:pRg st="4" end="4"/>
                                            </p:txEl>
                                          </p:spTgt>
                                        </p:tgtEl>
                                        <p:attrNameLst>
                                          <p:attrName>style.visibility</p:attrName>
                                        </p:attrNameLst>
                                      </p:cBhvr>
                                      <p:to>
                                        <p:strVal val="visible"/>
                                      </p:to>
                                    </p:set>
                                    <p:animEffect filter="wipe(up)" transition="in">
                                      <p:cBhvr>
                                        <p:cTn id="30" dur="1000"/>
                                        <p:tgtEl>
                                          <p:spTgt spid="69">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9"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4 Duty credit scrips to be freely transferable and usable for payment of custom duty, excise duty and service tax.…"/>
          <p:cNvSpPr txBox="1"/>
          <p:nvPr>
            <p:ph type="body" idx="1"/>
          </p:nvPr>
        </p:nvSpPr>
        <p:spPr>
          <a:prstGeom prst="rect">
            <a:avLst/>
          </a:prstGeom>
        </p:spPr>
        <p:txBody>
          <a:bodyPr/>
          <a:lstStyle/>
          <a:p>
            <a:pPr marL="0" indent="0" algn="just" defTabSz="704087">
              <a:lnSpc>
                <a:spcPct val="120000"/>
              </a:lnSpc>
              <a:buSzTx/>
              <a:buNone/>
              <a:defRPr b="1" i="1" sz="2309">
                <a:latin typeface="Tw Cen MT"/>
                <a:ea typeface="Tw Cen MT"/>
                <a:cs typeface="Tw Cen MT"/>
                <a:sym typeface="Tw Cen MT"/>
              </a:defRPr>
            </a:pPr>
            <a:r>
              <a:t>4 Duty credit scrips to be freely transferable and usable for payment of custom duty, excise duty and service tax.</a:t>
            </a:r>
          </a:p>
          <a:p>
            <a:pPr marL="806069" indent="-698500" algn="just" defTabSz="704087">
              <a:lnSpc>
                <a:spcPct val="120000"/>
              </a:lnSpc>
              <a:buClr>
                <a:srgbClr val="666666"/>
              </a:buClr>
              <a:buFont typeface="Times"/>
              <a:buAutoNum type="alphaLcPeriod" startAt="1"/>
              <a:defRPr sz="1925">
                <a:latin typeface="Tw Cen MT"/>
                <a:ea typeface="Tw Cen MT"/>
                <a:cs typeface="Tw Cen MT"/>
                <a:sym typeface="Tw Cen MT"/>
              </a:defRPr>
            </a:pPr>
            <a:r>
              <a:t> All scrips issued under MEIS and SEIS and the goods imported against these scrips would be fully transferable.</a:t>
            </a:r>
          </a:p>
          <a:p>
            <a:pPr marL="806069" indent="-698500" algn="just" defTabSz="704087">
              <a:lnSpc>
                <a:spcPct val="120000"/>
              </a:lnSpc>
              <a:buClr>
                <a:srgbClr val="666666"/>
              </a:buClr>
              <a:buFont typeface="Times"/>
              <a:buAutoNum type="alphaLcPeriod" startAt="1"/>
              <a:defRPr sz="1925">
                <a:latin typeface="Tw Cen MT"/>
                <a:ea typeface="Tw Cen MT"/>
                <a:cs typeface="Tw Cen MT"/>
                <a:sym typeface="Tw Cen MT"/>
              </a:defRPr>
            </a:pPr>
            <a:r>
              <a:t> Scrips issued under Exports from India Schemes can be used for the following:-</a:t>
            </a:r>
          </a:p>
          <a:p>
            <a:pPr marL="937038" indent="-829469" algn="just" defTabSz="704087">
              <a:lnSpc>
                <a:spcPct val="120000"/>
              </a:lnSpc>
              <a:buClr>
                <a:srgbClr val="666666"/>
              </a:buClr>
              <a:buFont typeface="Times"/>
              <a:buAutoNum type="alphaLcPeriod" startAt="1"/>
              <a:defRPr sz="1925">
                <a:latin typeface="Tw Cen MT"/>
                <a:ea typeface="Tw Cen MT"/>
                <a:cs typeface="Tw Cen MT"/>
                <a:sym typeface="Tw Cen MT"/>
              </a:defRPr>
            </a:pPr>
            <a:r>
              <a:t>(i) Payment of customs duty for import of inputs / goods including capital goods, except items listed in Appendix 3A.</a:t>
            </a:r>
            <a:br/>
            <a:r>
              <a:t>(ii) Payment of excise duty on domestic procurement of inputs or goods, including capital goods as per DoR notification.</a:t>
            </a:r>
            <a:br/>
            <a:r>
              <a:t>(iii) Payment of service tax on procurement of services as per DoR notification.</a:t>
            </a:r>
          </a:p>
          <a:p>
            <a:pPr marL="806069" indent="-698500" algn="just" defTabSz="704087">
              <a:lnSpc>
                <a:spcPct val="120000"/>
              </a:lnSpc>
              <a:buClr>
                <a:srgbClr val="666666"/>
              </a:buClr>
              <a:buFont typeface="Times"/>
              <a:buAutoNum type="alphaLcPeriod" startAt="1"/>
              <a:defRPr sz="1925">
                <a:latin typeface="Tw Cen MT"/>
                <a:ea typeface="Tw Cen MT"/>
                <a:cs typeface="Tw Cen MT"/>
                <a:sym typeface="Tw Cen MT"/>
              </a:defRPr>
            </a:pPr>
            <a:r>
              <a:t> Basic Customs Duty paid in cash or through debit under Duty Credit Scrip can be taken back as Duty Drawback as per DoR Rules, if inputs so imported are used for exports.</a:t>
            </a:r>
          </a:p>
        </p:txBody>
      </p:sp>
      <p:sp>
        <p:nvSpPr>
          <p:cNvPr id="73"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72">
                                            <p:bg/>
                                          </p:spTgt>
                                        </p:tgtEl>
                                        <p:attrNameLst>
                                          <p:attrName>style.visibility</p:attrName>
                                        </p:attrNameLst>
                                      </p:cBhvr>
                                      <p:to>
                                        <p:strVal val="visible"/>
                                      </p:to>
                                    </p:set>
                                    <p:animEffect filter="wipe(up)" transition="in">
                                      <p:cBhvr>
                                        <p:cTn id="7" dur="1000"/>
                                        <p:tgtEl>
                                          <p:spTgt spid="72">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72">
                                            <p:txEl>
                                              <p:pRg st="0" end="0"/>
                                            </p:txEl>
                                          </p:spTgt>
                                        </p:tgtEl>
                                        <p:attrNameLst>
                                          <p:attrName>style.visibility</p:attrName>
                                        </p:attrNameLst>
                                      </p:cBhvr>
                                      <p:to>
                                        <p:strVal val="visible"/>
                                      </p:to>
                                    </p:set>
                                    <p:animEffect filter="wipe(up)" transition="in">
                                      <p:cBhvr>
                                        <p:cTn id="10" dur="1000"/>
                                        <p:tgtEl>
                                          <p:spTgt spid="7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72">
                                            <p:txEl>
                                              <p:pRg st="1" end="1"/>
                                            </p:txEl>
                                          </p:spTgt>
                                        </p:tgtEl>
                                        <p:attrNameLst>
                                          <p:attrName>style.visibility</p:attrName>
                                        </p:attrNameLst>
                                      </p:cBhvr>
                                      <p:to>
                                        <p:strVal val="visible"/>
                                      </p:to>
                                    </p:set>
                                    <p:animEffect filter="wipe(up)" transition="in">
                                      <p:cBhvr>
                                        <p:cTn id="15" dur="1000"/>
                                        <p:tgtEl>
                                          <p:spTgt spid="7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72">
                                            <p:txEl>
                                              <p:pRg st="2" end="2"/>
                                            </p:txEl>
                                          </p:spTgt>
                                        </p:tgtEl>
                                        <p:attrNameLst>
                                          <p:attrName>style.visibility</p:attrName>
                                        </p:attrNameLst>
                                      </p:cBhvr>
                                      <p:to>
                                        <p:strVal val="visible"/>
                                      </p:to>
                                    </p:set>
                                    <p:animEffect filter="wipe(up)" transition="in">
                                      <p:cBhvr>
                                        <p:cTn id="20" dur="1000"/>
                                        <p:tgtEl>
                                          <p:spTgt spid="7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2" grpId="1" fill="hold">
                                  <p:stCondLst>
                                    <p:cond delay="0"/>
                                  </p:stCondLst>
                                  <p:iterate type="el" backwards="0">
                                    <p:tmAbs val="0"/>
                                  </p:iterate>
                                  <p:childTnLst>
                                    <p:set>
                                      <p:cBhvr>
                                        <p:cTn id="24" fill="hold"/>
                                        <p:tgtEl>
                                          <p:spTgt spid="72">
                                            <p:txEl>
                                              <p:pRg st="3" end="3"/>
                                            </p:txEl>
                                          </p:spTgt>
                                        </p:tgtEl>
                                        <p:attrNameLst>
                                          <p:attrName>style.visibility</p:attrName>
                                        </p:attrNameLst>
                                      </p:cBhvr>
                                      <p:to>
                                        <p:strVal val="visible"/>
                                      </p:to>
                                    </p:set>
                                    <p:animEffect filter="wipe(up)" transition="in">
                                      <p:cBhvr>
                                        <p:cTn id="25" dur="1000"/>
                                        <p:tgtEl>
                                          <p:spTgt spid="7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 presetID="22" grpId="1" fill="hold">
                                  <p:stCondLst>
                                    <p:cond delay="0"/>
                                  </p:stCondLst>
                                  <p:iterate type="el" backwards="0">
                                    <p:tmAbs val="0"/>
                                  </p:iterate>
                                  <p:childTnLst>
                                    <p:set>
                                      <p:cBhvr>
                                        <p:cTn id="29" fill="hold"/>
                                        <p:tgtEl>
                                          <p:spTgt spid="72">
                                            <p:txEl>
                                              <p:pRg st="4" end="4"/>
                                            </p:txEl>
                                          </p:spTgt>
                                        </p:tgtEl>
                                        <p:attrNameLst>
                                          <p:attrName>style.visibility</p:attrName>
                                        </p:attrNameLst>
                                      </p:cBhvr>
                                      <p:to>
                                        <p:strVal val="visible"/>
                                      </p:to>
                                    </p:set>
                                    <p:animEffect filter="wipe(up)" transition="in">
                                      <p:cBhvr>
                                        <p:cTn id="30" dur="1000"/>
                                        <p:tgtEl>
                                          <p:spTgt spid="72">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2"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5" name="5. Status Holders…"/>
          <p:cNvSpPr txBox="1"/>
          <p:nvPr>
            <p:ph type="body" idx="1"/>
          </p:nvPr>
        </p:nvSpPr>
        <p:spPr>
          <a:prstGeom prst="rect">
            <a:avLst/>
          </a:prstGeom>
        </p:spPr>
        <p:txBody>
          <a:bodyPr/>
          <a:lstStyle/>
          <a:p>
            <a:pPr marL="0" indent="0" algn="just" defTabSz="841247">
              <a:lnSpc>
                <a:spcPct val="120000"/>
              </a:lnSpc>
              <a:spcBef>
                <a:spcPts val="800"/>
              </a:spcBef>
              <a:buSzTx/>
              <a:buNone/>
              <a:defRPr b="1" i="1" sz="2392">
                <a:latin typeface="Tw Cen MT"/>
                <a:ea typeface="Tw Cen MT"/>
                <a:cs typeface="Tw Cen MT"/>
                <a:sym typeface="Tw Cen MT"/>
              </a:defRPr>
            </a:pPr>
            <a:r>
              <a:t>5. Status Holders</a:t>
            </a:r>
          </a:p>
          <a:p>
            <a:pPr marL="963095" indent="-834571" algn="just" defTabSz="841247">
              <a:lnSpc>
                <a:spcPct val="120000"/>
              </a:lnSpc>
              <a:spcBef>
                <a:spcPts val="800"/>
              </a:spcBef>
              <a:buClr>
                <a:srgbClr val="666666"/>
              </a:buClr>
              <a:buFont typeface="Times"/>
              <a:buAutoNum type="alphaLcPeriod" startAt="1"/>
              <a:defRPr sz="2300">
                <a:latin typeface="Tw Cen MT"/>
                <a:ea typeface="Tw Cen MT"/>
                <a:cs typeface="Tw Cen MT"/>
                <a:sym typeface="Tw Cen MT"/>
              </a:defRPr>
            </a:pPr>
            <a:r>
              <a:t>Business leaders who have excelled in international trade and have successfully contributed to country’s foreign trade are proposed to be recognized as Status Holders and given special treatment and privileges to facilitate their trade transactions, in order to reduce their transaction costs and time.</a:t>
            </a:r>
          </a:p>
          <a:p>
            <a:pPr marL="963095" indent="-834571" algn="just" defTabSz="841247">
              <a:lnSpc>
                <a:spcPct val="120000"/>
              </a:lnSpc>
              <a:spcBef>
                <a:spcPts val="800"/>
              </a:spcBef>
              <a:buClr>
                <a:srgbClr val="666666"/>
              </a:buClr>
              <a:buFont typeface="Times"/>
              <a:buAutoNum type="alphaLcPeriod" startAt="1"/>
              <a:defRPr sz="2300">
                <a:latin typeface="Tw Cen MT"/>
                <a:ea typeface="Tw Cen MT"/>
                <a:cs typeface="Tw Cen MT"/>
                <a:sym typeface="Tw Cen MT"/>
              </a:defRPr>
            </a:pPr>
            <a:r>
              <a:t> The nomenclature of Export House, Star Export House, Trading House, Star Trading House, Premier Trading House certificate has been changed to One, Two, Three, Four, Five Star Export House.</a:t>
            </a:r>
          </a:p>
          <a:p>
            <a:pPr marL="963095" indent="-834571" algn="just" defTabSz="841247">
              <a:lnSpc>
                <a:spcPct val="120000"/>
              </a:lnSpc>
              <a:spcBef>
                <a:spcPts val="800"/>
              </a:spcBef>
              <a:buClr>
                <a:srgbClr val="666666"/>
              </a:buClr>
              <a:buFont typeface="Times"/>
              <a:buAutoNum type="alphaLcPeriod" startAt="1"/>
              <a:defRPr sz="2300">
                <a:latin typeface="Tw Cen MT"/>
                <a:ea typeface="Tw Cen MT"/>
                <a:cs typeface="Tw Cen MT"/>
                <a:sym typeface="Tw Cen MT"/>
              </a:defRPr>
            </a:pPr>
            <a:r>
              <a:t> The criteria for export performance for recognition of status holder have been changed from Rupees to US dollar earnings. </a:t>
            </a:r>
          </a:p>
        </p:txBody>
      </p:sp>
      <p:sp>
        <p:nvSpPr>
          <p:cNvPr id="76"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75">
                                            <p:bg/>
                                          </p:spTgt>
                                        </p:tgtEl>
                                        <p:attrNameLst>
                                          <p:attrName>style.visibility</p:attrName>
                                        </p:attrNameLst>
                                      </p:cBhvr>
                                      <p:to>
                                        <p:strVal val="visible"/>
                                      </p:to>
                                    </p:set>
                                    <p:animEffect filter="wipe(up)" transition="in">
                                      <p:cBhvr>
                                        <p:cTn id="7" dur="1000"/>
                                        <p:tgtEl>
                                          <p:spTgt spid="75">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75">
                                            <p:txEl>
                                              <p:pRg st="0" end="0"/>
                                            </p:txEl>
                                          </p:spTgt>
                                        </p:tgtEl>
                                        <p:attrNameLst>
                                          <p:attrName>style.visibility</p:attrName>
                                        </p:attrNameLst>
                                      </p:cBhvr>
                                      <p:to>
                                        <p:strVal val="visible"/>
                                      </p:to>
                                    </p:set>
                                    <p:animEffect filter="wipe(up)" transition="in">
                                      <p:cBhvr>
                                        <p:cTn id="10" dur="1000"/>
                                        <p:tgtEl>
                                          <p:spTgt spid="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75">
                                            <p:txEl>
                                              <p:pRg st="1" end="1"/>
                                            </p:txEl>
                                          </p:spTgt>
                                        </p:tgtEl>
                                        <p:attrNameLst>
                                          <p:attrName>style.visibility</p:attrName>
                                        </p:attrNameLst>
                                      </p:cBhvr>
                                      <p:to>
                                        <p:strVal val="visible"/>
                                      </p:to>
                                    </p:set>
                                    <p:animEffect filter="wipe(up)" transition="in">
                                      <p:cBhvr>
                                        <p:cTn id="15" dur="1000"/>
                                        <p:tgtEl>
                                          <p:spTgt spid="7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75">
                                            <p:txEl>
                                              <p:pRg st="2" end="2"/>
                                            </p:txEl>
                                          </p:spTgt>
                                        </p:tgtEl>
                                        <p:attrNameLst>
                                          <p:attrName>style.visibility</p:attrName>
                                        </p:attrNameLst>
                                      </p:cBhvr>
                                      <p:to>
                                        <p:strVal val="visible"/>
                                      </p:to>
                                    </p:set>
                                    <p:animEffect filter="wipe(up)" transition="in">
                                      <p:cBhvr>
                                        <p:cTn id="20" dur="1000"/>
                                        <p:tgtEl>
                                          <p:spTgt spid="7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2" grpId="1" fill="hold">
                                  <p:stCondLst>
                                    <p:cond delay="0"/>
                                  </p:stCondLst>
                                  <p:iterate type="el" backwards="0">
                                    <p:tmAbs val="0"/>
                                  </p:iterate>
                                  <p:childTnLst>
                                    <p:set>
                                      <p:cBhvr>
                                        <p:cTn id="24" fill="hold"/>
                                        <p:tgtEl>
                                          <p:spTgt spid="75">
                                            <p:txEl>
                                              <p:pRg st="3" end="3"/>
                                            </p:txEl>
                                          </p:spTgt>
                                        </p:tgtEl>
                                        <p:attrNameLst>
                                          <p:attrName>style.visibility</p:attrName>
                                        </p:attrNameLst>
                                      </p:cBhvr>
                                      <p:to>
                                        <p:strVal val="visible"/>
                                      </p:to>
                                    </p:set>
                                    <p:animEffect filter="wipe(up)" transition="in">
                                      <p:cBhvr>
                                        <p:cTn id="25" dur="1000"/>
                                        <p:tgtEl>
                                          <p:spTgt spid="75">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5"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8" name="B. BOOST TO &quot;MAKE IN INDIA&quot;…"/>
          <p:cNvSpPr txBox="1"/>
          <p:nvPr>
            <p:ph type="body" idx="1"/>
          </p:nvPr>
        </p:nvSpPr>
        <p:spPr>
          <a:xfrm>
            <a:off x="457200" y="1460500"/>
            <a:ext cx="8382000" cy="5194300"/>
          </a:xfrm>
          <a:prstGeom prst="rect">
            <a:avLst/>
          </a:prstGeom>
        </p:spPr>
        <p:txBody>
          <a:bodyPr/>
          <a:lstStyle/>
          <a:p>
            <a:pPr marL="0" indent="0" algn="just" defTabSz="768095">
              <a:lnSpc>
                <a:spcPct val="120000"/>
              </a:lnSpc>
              <a:spcBef>
                <a:spcPts val="800"/>
              </a:spcBef>
              <a:buSzTx/>
              <a:buNone/>
              <a:defRPr b="1" i="1" sz="2520">
                <a:latin typeface="Tw Cen MT"/>
                <a:ea typeface="Tw Cen MT"/>
                <a:cs typeface="Tw Cen MT"/>
                <a:sym typeface="Tw Cen MT"/>
              </a:defRPr>
            </a:pPr>
            <a:r>
              <a:t>B. BOOST TO "MAKE IN INDIA"</a:t>
            </a:r>
          </a:p>
          <a:p>
            <a:pPr marL="0" indent="0" algn="just" defTabSz="768095">
              <a:lnSpc>
                <a:spcPct val="120000"/>
              </a:lnSpc>
              <a:spcBef>
                <a:spcPts val="800"/>
              </a:spcBef>
              <a:buSzTx/>
              <a:buNone/>
              <a:defRPr sz="2100">
                <a:latin typeface="Tw Cen MT"/>
                <a:ea typeface="Tw Cen MT"/>
                <a:cs typeface="Tw Cen MT"/>
                <a:sym typeface="Tw Cen MT"/>
              </a:defRPr>
            </a:pPr>
            <a:r>
              <a:rPr b="1" i="1" sz="2520"/>
              <a:t>6. Reduced Export Obligation (EO) for domestic procurement under EPCG scheme:</a:t>
            </a:r>
            <a:br>
              <a:rPr b="1" i="1" sz="2520"/>
            </a:br>
            <a:r>
              <a:rPr b="1" i="1" sz="2520"/>
              <a:t>  </a:t>
            </a:r>
            <a:r>
              <a:t>Specific Export Obligation under EPCG scheme, in case capital goods are procured from indigenous manufacturers, which is currently 90% of the normal export obligation (6 times at the duty saved amount) has been reduced to 75%, in order to promote domestic capital goods manufacturing industry.</a:t>
            </a:r>
          </a:p>
          <a:p>
            <a:pPr marL="0" indent="0" algn="just" defTabSz="768095">
              <a:lnSpc>
                <a:spcPct val="120000"/>
              </a:lnSpc>
              <a:spcBef>
                <a:spcPts val="800"/>
              </a:spcBef>
              <a:buSzTx/>
              <a:buNone/>
              <a:defRPr b="1" i="1" sz="2520">
                <a:latin typeface="Tw Cen MT"/>
                <a:ea typeface="Tw Cen MT"/>
                <a:cs typeface="Tw Cen MT"/>
                <a:sym typeface="Tw Cen MT"/>
              </a:defRPr>
            </a:pPr>
            <a:r>
              <a:t>7. Higher level of rewards under MEIS for export items with high domestic content and value addition.</a:t>
            </a:r>
          </a:p>
          <a:p>
            <a:pPr marL="0" indent="0" algn="just" defTabSz="768095">
              <a:lnSpc>
                <a:spcPct val="120000"/>
              </a:lnSpc>
              <a:spcBef>
                <a:spcPts val="800"/>
              </a:spcBef>
              <a:buSzTx/>
              <a:buNone/>
              <a:defRPr sz="2100">
                <a:latin typeface="Tw Cen MT"/>
                <a:ea typeface="Tw Cen MT"/>
                <a:cs typeface="Tw Cen MT"/>
                <a:sym typeface="Tw Cen MT"/>
              </a:defRPr>
            </a:pPr>
            <a:r>
              <a:t>    It is proposed to give higher level of rewards to products with high domestic content and value addition, as compared to products with high import content and less value </a:t>
            </a:r>
          </a:p>
        </p:txBody>
      </p:sp>
      <p:sp>
        <p:nvSpPr>
          <p:cNvPr id="79"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2" grpId="1" fill="hold">
                                  <p:stCondLst>
                                    <p:cond delay="0"/>
                                  </p:stCondLst>
                                  <p:iterate type="el" backwards="0">
                                    <p:tmAbs val="0"/>
                                  </p:iterate>
                                  <p:childTnLst>
                                    <p:set>
                                      <p:cBhvr>
                                        <p:cTn id="6" fill="hold"/>
                                        <p:tgtEl>
                                          <p:spTgt spid="78">
                                            <p:bg/>
                                          </p:spTgt>
                                        </p:tgtEl>
                                        <p:attrNameLst>
                                          <p:attrName>style.visibility</p:attrName>
                                        </p:attrNameLst>
                                      </p:cBhvr>
                                      <p:to>
                                        <p:strVal val="visible"/>
                                      </p:to>
                                    </p:set>
                                    <p:animEffect filter="wipe(up)" transition="in">
                                      <p:cBhvr>
                                        <p:cTn id="7" dur="1000"/>
                                        <p:tgtEl>
                                          <p:spTgt spid="78">
                                            <p:bg/>
                                          </p:spTgt>
                                        </p:tgtEl>
                                      </p:cBhvr>
                                    </p:animEffect>
                                  </p:childTnLst>
                                </p:cTn>
                              </p:par>
                              <p:par>
                                <p:cTn id="8" presetClass="entr" nodeType="withEffect" presetSubtype="1" presetID="22" grpId="1" fill="hold">
                                  <p:stCondLst>
                                    <p:cond delay="0"/>
                                  </p:stCondLst>
                                  <p:iterate type="el" backwards="0">
                                    <p:tmAbs val="0"/>
                                  </p:iterate>
                                  <p:childTnLst>
                                    <p:set>
                                      <p:cBhvr>
                                        <p:cTn id="9" fill="hold"/>
                                        <p:tgtEl>
                                          <p:spTgt spid="78">
                                            <p:txEl>
                                              <p:pRg st="0" end="0"/>
                                            </p:txEl>
                                          </p:spTgt>
                                        </p:tgtEl>
                                        <p:attrNameLst>
                                          <p:attrName>style.visibility</p:attrName>
                                        </p:attrNameLst>
                                      </p:cBhvr>
                                      <p:to>
                                        <p:strVal val="visible"/>
                                      </p:to>
                                    </p:set>
                                    <p:animEffect filter="wipe(up)" transition="in">
                                      <p:cBhvr>
                                        <p:cTn id="10" dur="1000"/>
                                        <p:tgtEl>
                                          <p:spTgt spid="7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 presetID="22" grpId="1" fill="hold">
                                  <p:stCondLst>
                                    <p:cond delay="0"/>
                                  </p:stCondLst>
                                  <p:iterate type="el" backwards="0">
                                    <p:tmAbs val="0"/>
                                  </p:iterate>
                                  <p:childTnLst>
                                    <p:set>
                                      <p:cBhvr>
                                        <p:cTn id="14" fill="hold"/>
                                        <p:tgtEl>
                                          <p:spTgt spid="78">
                                            <p:txEl>
                                              <p:pRg st="1" end="1"/>
                                            </p:txEl>
                                          </p:spTgt>
                                        </p:tgtEl>
                                        <p:attrNameLst>
                                          <p:attrName>style.visibility</p:attrName>
                                        </p:attrNameLst>
                                      </p:cBhvr>
                                      <p:to>
                                        <p:strVal val="visible"/>
                                      </p:to>
                                    </p:set>
                                    <p:animEffect filter="wipe(up)" transition="in">
                                      <p:cBhvr>
                                        <p:cTn id="15" dur="1000"/>
                                        <p:tgtEl>
                                          <p:spTgt spid="7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1" presetID="22" grpId="1" fill="hold">
                                  <p:stCondLst>
                                    <p:cond delay="0"/>
                                  </p:stCondLst>
                                  <p:iterate type="el" backwards="0">
                                    <p:tmAbs val="0"/>
                                  </p:iterate>
                                  <p:childTnLst>
                                    <p:set>
                                      <p:cBhvr>
                                        <p:cTn id="19" fill="hold"/>
                                        <p:tgtEl>
                                          <p:spTgt spid="78">
                                            <p:txEl>
                                              <p:pRg st="2" end="2"/>
                                            </p:txEl>
                                          </p:spTgt>
                                        </p:tgtEl>
                                        <p:attrNameLst>
                                          <p:attrName>style.visibility</p:attrName>
                                        </p:attrNameLst>
                                      </p:cBhvr>
                                      <p:to>
                                        <p:strVal val="visible"/>
                                      </p:to>
                                    </p:set>
                                    <p:animEffect filter="wipe(up)" transition="in">
                                      <p:cBhvr>
                                        <p:cTn id="20" dur="1000"/>
                                        <p:tgtEl>
                                          <p:spTgt spid="7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2" grpId="1" fill="hold">
                                  <p:stCondLst>
                                    <p:cond delay="0"/>
                                  </p:stCondLst>
                                  <p:iterate type="el" backwards="0">
                                    <p:tmAbs val="0"/>
                                  </p:iterate>
                                  <p:childTnLst>
                                    <p:set>
                                      <p:cBhvr>
                                        <p:cTn id="24" fill="hold"/>
                                        <p:tgtEl>
                                          <p:spTgt spid="78">
                                            <p:txEl>
                                              <p:pRg st="3" end="3"/>
                                            </p:txEl>
                                          </p:spTgt>
                                        </p:tgtEl>
                                        <p:attrNameLst>
                                          <p:attrName>style.visibility</p:attrName>
                                        </p:attrNameLst>
                                      </p:cBhvr>
                                      <p:to>
                                        <p:strVal val="visible"/>
                                      </p:to>
                                    </p:set>
                                    <p:animEffect filter="wipe(up)" transition="in">
                                      <p:cBhvr>
                                        <p:cTn id="25" dur="1000"/>
                                        <p:tgtEl>
                                          <p:spTgt spid="78">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8"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2" name="C. TRADE FACILITATION &amp; EASE OF DOING BUSINESS…"/>
          <p:cNvSpPr txBox="1"/>
          <p:nvPr>
            <p:ph type="body" idx="1"/>
          </p:nvPr>
        </p:nvSpPr>
        <p:spPr>
          <a:xfrm>
            <a:off x="457200" y="1460500"/>
            <a:ext cx="8382000" cy="5194300"/>
          </a:xfrm>
          <a:prstGeom prst="rect">
            <a:avLst/>
          </a:prstGeom>
        </p:spPr>
        <p:txBody>
          <a:bodyPr/>
          <a:lstStyle/>
          <a:p>
            <a:pPr marL="0" indent="0" algn="just" defTabSz="530351">
              <a:lnSpc>
                <a:spcPct val="120000"/>
              </a:lnSpc>
              <a:spcBef>
                <a:spcPts val="500"/>
              </a:spcBef>
              <a:buSzTx/>
              <a:buNone/>
              <a:defRPr sz="1450">
                <a:latin typeface="Tw Cen MT"/>
                <a:ea typeface="Tw Cen MT"/>
                <a:cs typeface="Tw Cen MT"/>
                <a:sym typeface="Tw Cen MT"/>
              </a:defRPr>
            </a:pPr>
          </a:p>
          <a:p>
            <a:pPr marL="0" indent="0" algn="just" defTabSz="530351">
              <a:lnSpc>
                <a:spcPct val="120000"/>
              </a:lnSpc>
              <a:spcBef>
                <a:spcPts val="500"/>
              </a:spcBef>
              <a:buSzTx/>
              <a:buNone/>
              <a:defRPr b="1" sz="1740">
                <a:latin typeface="Tw Cen MT"/>
                <a:ea typeface="Tw Cen MT"/>
                <a:cs typeface="Tw Cen MT"/>
                <a:sym typeface="Tw Cen MT"/>
              </a:defRPr>
            </a:pPr>
            <a:r>
              <a:t>C. TRADE FACILITATION &amp; EASE OF DOING BUSINESS</a:t>
            </a:r>
          </a:p>
          <a:p>
            <a:pPr marL="0" indent="0" algn="just" defTabSz="530351">
              <a:lnSpc>
                <a:spcPct val="120000"/>
              </a:lnSpc>
              <a:spcBef>
                <a:spcPts val="500"/>
              </a:spcBef>
              <a:buSzTx/>
              <a:buNone/>
              <a:defRPr b="1" i="1" sz="1740">
                <a:latin typeface="Tw Cen MT"/>
                <a:ea typeface="Tw Cen MT"/>
                <a:cs typeface="Tw Cen MT"/>
                <a:sym typeface="Tw Cen MT"/>
              </a:defRPr>
            </a:pPr>
            <a:r>
              <a:t>8. Online filing of documents/ applications and Paperless trade in 24x7 environment:</a:t>
            </a:r>
          </a:p>
          <a:p>
            <a:pPr marL="0" indent="0" algn="just" defTabSz="530351">
              <a:lnSpc>
                <a:spcPct val="120000"/>
              </a:lnSpc>
              <a:spcBef>
                <a:spcPts val="500"/>
              </a:spcBef>
              <a:buSzTx/>
              <a:buNone/>
              <a:defRPr sz="1450">
                <a:latin typeface="Tw Cen MT"/>
                <a:ea typeface="Tw Cen MT"/>
                <a:cs typeface="Tw Cen MT"/>
                <a:sym typeface="Tw Cen MT"/>
              </a:defRPr>
            </a:pPr>
            <a:r>
              <a:t>DGFT already provides facility of Online filing of various applications under FTP by the exporters/importers. However, certain documents like Certificates issued by Chartered Accountants/ Company Secretary / Cost Accountant etc. have to be filed in physical forms only. In order to move further towards paperless processing of reward schemes, it has been decided to develop an online procedure to upload digitally signed documents by Chartered Accountant / Company Secretary / Cost Accountant. In the new system, it will be possible to upload online documents like annexure attached to ANF 3B, ANF 3C and ANF 3D, which are at present signed by these signatories and submitted physically.</a:t>
            </a:r>
          </a:p>
          <a:p>
            <a:pPr marL="0" indent="0" algn="just" defTabSz="530351">
              <a:lnSpc>
                <a:spcPct val="120000"/>
              </a:lnSpc>
              <a:spcBef>
                <a:spcPts val="500"/>
              </a:spcBef>
              <a:buSzTx/>
              <a:buNone/>
              <a:defRPr sz="1450">
                <a:latin typeface="Tw Cen MT"/>
                <a:ea typeface="Tw Cen MT"/>
                <a:cs typeface="Tw Cen MT"/>
                <a:sym typeface="Tw Cen MT"/>
              </a:defRPr>
            </a:pPr>
            <a:r>
              <a:t>Henceforth, hardcopies of applications and specified documents would not be required to be submitted to RA, saving paper as well as cost and time for the exporters. To start with, applications under Chapter 3 &amp; 4 of FTP are being covered (which account for nearly 70% of total applications in DGFT). Applications under Chapter-5 would be taken up in the next phase.</a:t>
            </a:r>
          </a:p>
          <a:p>
            <a:pPr marL="0" indent="0" algn="just" defTabSz="530351">
              <a:lnSpc>
                <a:spcPct val="120000"/>
              </a:lnSpc>
              <a:spcBef>
                <a:spcPts val="500"/>
              </a:spcBef>
              <a:buSzTx/>
              <a:buNone/>
              <a:defRPr sz="1450">
                <a:latin typeface="Tw Cen MT"/>
                <a:ea typeface="Tw Cen MT"/>
                <a:cs typeface="Tw Cen MT"/>
                <a:sym typeface="Tw Cen MT"/>
              </a:defRPr>
            </a:pPr>
            <a:r>
              <a:t> As a measure of ease of doing business, landing documents of export consignment as proofs for notified market can be digitally uploaded in the following manner:-</a:t>
            </a:r>
          </a:p>
          <a:p>
            <a:pPr marL="0" indent="0" algn="just" defTabSz="530351">
              <a:lnSpc>
                <a:spcPct val="120000"/>
              </a:lnSpc>
              <a:spcBef>
                <a:spcPts val="500"/>
              </a:spcBef>
              <a:buSzTx/>
              <a:buNone/>
              <a:defRPr sz="1450">
                <a:latin typeface="Tw Cen MT"/>
                <a:ea typeface="Tw Cen MT"/>
                <a:cs typeface="Tw Cen MT"/>
                <a:sym typeface="Tw Cen MT"/>
              </a:defRPr>
            </a:pPr>
            <a:r>
              <a:t>(i) Any exporter may upload the scanned copy of Bill of Entry under his digital signature.</a:t>
            </a:r>
            <a:br/>
            <a:r>
              <a:t>(ii) Status holders falling in the category of Three Star, Four Star or Five Star Export House may upload scanned copies of documents.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etemplate">
  <a:themeElements>
    <a:clrScheme name="3etemplate">
      <a:dk1>
        <a:srgbClr val="000000"/>
      </a:dk1>
      <a:lt1>
        <a:srgbClr val="2C4C7C"/>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3etemplate">
      <a:majorFont>
        <a:latin typeface="Helvetica"/>
        <a:ea typeface="Helvetica"/>
        <a:cs typeface="Helvetica"/>
      </a:majorFont>
      <a:minorFont>
        <a:latin typeface="Helvetica Neue"/>
        <a:ea typeface="Helvetica Neue"/>
        <a:cs typeface="Helvetica Neue"/>
      </a:minorFont>
    </a:fontScheme>
    <a:fmtScheme name="3e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etemplate">
  <a:themeElements>
    <a:clrScheme name="3etemplate">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3etemplate">
      <a:majorFont>
        <a:latin typeface="Helvetica"/>
        <a:ea typeface="Helvetica"/>
        <a:cs typeface="Helvetica"/>
      </a:majorFont>
      <a:minorFont>
        <a:latin typeface="Helvetica Neue"/>
        <a:ea typeface="Helvetica Neue"/>
        <a:cs typeface="Helvetica Neue"/>
      </a:minorFont>
    </a:fontScheme>
    <a:fmtScheme name="3e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