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4" d="100"/>
          <a:sy n="54" d="100"/>
        </p:scale>
        <p:origin x="-15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
            <a:ext cx="8686800" cy="2362199"/>
          </a:xfrm>
        </p:spPr>
        <p:txBody>
          <a:bodyPr>
            <a:normAutofit/>
          </a:bodyPr>
          <a:lstStyle/>
          <a:p>
            <a:pPr algn="l"/>
            <a:r>
              <a:rPr lang="hi-IN" dirty="0" smtClean="0">
                <a:solidFill>
                  <a:srgbClr val="FF0000"/>
                </a:solidFill>
              </a:rPr>
              <a:t>यूनिट-1. </a:t>
            </a:r>
            <a:r>
              <a:rPr lang="en-US" dirty="0" smtClean="0">
                <a:solidFill>
                  <a:srgbClr val="FF0000"/>
                </a:solidFill>
              </a:rPr>
              <a:t>Lecture-2</a:t>
            </a:r>
            <a:r>
              <a:rPr lang="hi-IN" dirty="0" smtClean="0">
                <a:solidFill>
                  <a:srgbClr val="FF0000"/>
                </a:solidFill>
              </a:rPr>
              <a:t/>
            </a:r>
            <a:br>
              <a:rPr lang="hi-IN" dirty="0" smtClean="0">
                <a:solidFill>
                  <a:srgbClr val="FF0000"/>
                </a:solidFill>
              </a:rPr>
            </a:br>
            <a:r>
              <a:rPr lang="hi-IN" sz="2400" dirty="0" smtClean="0">
                <a:solidFill>
                  <a:srgbClr val="FF0000"/>
                </a:solidFill>
              </a:rPr>
              <a:t> विज्ञापन</a:t>
            </a:r>
            <a:r>
              <a:rPr lang="en-US" sz="2400" dirty="0" smtClean="0">
                <a:solidFill>
                  <a:srgbClr val="FF0000"/>
                </a:solidFill>
              </a:rPr>
              <a:t>  </a:t>
            </a:r>
            <a:r>
              <a:rPr lang="hi-IN" sz="2400" dirty="0" smtClean="0">
                <a:solidFill>
                  <a:srgbClr val="FF0000"/>
                </a:solidFill>
              </a:rPr>
              <a:t>के विविध आयाम </a:t>
            </a:r>
            <a:br>
              <a:rPr lang="hi-IN" sz="2400" dirty="0" smtClean="0">
                <a:solidFill>
                  <a:srgbClr val="FF0000"/>
                </a:solidFill>
              </a:rPr>
            </a:br>
            <a:r>
              <a:rPr lang="hi-IN" sz="2400" dirty="0" smtClean="0">
                <a:solidFill>
                  <a:srgbClr val="FF0000"/>
                </a:solidFill>
              </a:rPr>
              <a:t>I. विज्ञापन: सामान्य परिचय </a:t>
            </a:r>
            <a:br>
              <a:rPr lang="hi-IN" sz="2400" dirty="0" smtClean="0">
                <a:solidFill>
                  <a:srgbClr val="FF0000"/>
                </a:solidFill>
              </a:rPr>
            </a:br>
            <a:r>
              <a:rPr lang="hi-IN" sz="2400" dirty="0" smtClean="0">
                <a:solidFill>
                  <a:srgbClr val="FF0000"/>
                </a:solidFill>
              </a:rPr>
              <a:t>I. विज्ञापन: माध्यम चयन </a:t>
            </a:r>
            <a:br>
              <a:rPr lang="hi-IN" sz="2400" dirty="0" smtClean="0">
                <a:solidFill>
                  <a:srgbClr val="FF0000"/>
                </a:solidFill>
              </a:rPr>
            </a:br>
            <a:r>
              <a:rPr lang="hi-IN" sz="2400" dirty="0" smtClean="0">
                <a:solidFill>
                  <a:srgbClr val="FF0000"/>
                </a:solidFill>
              </a:rPr>
              <a:t>II. प्रिंट, रेडियो, टेलीविजन के लिए कापी लेखन </a:t>
            </a:r>
            <a:endParaRPr lang="en-US" sz="2400" dirty="0">
              <a:solidFill>
                <a:srgbClr val="FF0000"/>
              </a:solidFill>
            </a:endParaRPr>
          </a:p>
        </p:txBody>
      </p:sp>
      <p:sp>
        <p:nvSpPr>
          <p:cNvPr id="3" name="Subtitle 2"/>
          <p:cNvSpPr>
            <a:spLocks noGrp="1"/>
          </p:cNvSpPr>
          <p:nvPr>
            <p:ph type="subTitle" idx="1"/>
          </p:nvPr>
        </p:nvSpPr>
        <p:spPr>
          <a:xfrm>
            <a:off x="457200" y="2971800"/>
            <a:ext cx="8153400" cy="3429000"/>
          </a:xfrm>
        </p:spPr>
        <p:txBody>
          <a:bodyPr/>
          <a:lstStyle/>
          <a:p>
            <a:pPr algn="l"/>
            <a:endParaRPr lang="hi-IN" dirty="0" smtClean="0"/>
          </a:p>
          <a:p>
            <a:pPr algn="l"/>
            <a:r>
              <a:rPr lang="en-US" b="1" dirty="0" smtClean="0">
                <a:solidFill>
                  <a:srgbClr val="0070C0"/>
                </a:solidFill>
              </a:rPr>
              <a:t>Paper Name</a:t>
            </a:r>
            <a:r>
              <a:rPr lang="hi-IN" b="1" dirty="0" smtClean="0">
                <a:solidFill>
                  <a:srgbClr val="0070C0"/>
                </a:solidFill>
              </a:rPr>
              <a:t>  : विज्ञापन और हिंदी भाषा </a:t>
            </a:r>
            <a:endParaRPr lang="en-US" b="1" dirty="0" smtClean="0">
              <a:solidFill>
                <a:srgbClr val="0070C0"/>
              </a:solidFill>
            </a:endParaRPr>
          </a:p>
          <a:p>
            <a:pPr algn="l"/>
            <a:r>
              <a:rPr lang="en-US" b="1" dirty="0" smtClean="0">
                <a:solidFill>
                  <a:srgbClr val="0070C0"/>
                </a:solidFill>
              </a:rPr>
              <a:t>Teacher Name</a:t>
            </a:r>
            <a:r>
              <a:rPr lang="hi-IN" b="1" dirty="0" smtClean="0">
                <a:solidFill>
                  <a:srgbClr val="0070C0"/>
                </a:solidFill>
              </a:rPr>
              <a:t> : संजय सिंह बघेल </a:t>
            </a:r>
            <a:endParaRPr lang="en-US" b="1" dirty="0" smtClean="0">
              <a:solidFill>
                <a:srgbClr val="0070C0"/>
              </a:solidFill>
            </a:endParaRPr>
          </a:p>
          <a:p>
            <a:pPr algn="l"/>
            <a:r>
              <a:rPr lang="en-US" b="1" dirty="0" smtClean="0">
                <a:solidFill>
                  <a:srgbClr val="0070C0"/>
                </a:solidFill>
              </a:rPr>
              <a:t>Course &amp; Semester</a:t>
            </a:r>
            <a:r>
              <a:rPr lang="hi-IN" b="1" dirty="0" smtClean="0">
                <a:solidFill>
                  <a:srgbClr val="0070C0"/>
                </a:solidFill>
              </a:rPr>
              <a:t>: B.A.(Prog)-IV सेमेस्टर</a:t>
            </a:r>
            <a:endParaRPr lang="en-US" b="1" dirty="0" smtClean="0">
              <a:solidFill>
                <a:srgbClr val="0070C0"/>
              </a:solidFill>
            </a:endParaRPr>
          </a:p>
          <a:p>
            <a:pPr algn="l"/>
            <a:r>
              <a:rPr lang="en-US" b="1" dirty="0" smtClean="0">
                <a:solidFill>
                  <a:srgbClr val="0070C0"/>
                </a:solidFill>
              </a:rPr>
              <a:t>Week                        :</a:t>
            </a:r>
            <a:r>
              <a:rPr lang="hi-IN" b="1" dirty="0" smtClean="0">
                <a:solidFill>
                  <a:srgbClr val="0070C0"/>
                </a:solidFill>
              </a:rPr>
              <a:t> </a:t>
            </a:r>
            <a:r>
              <a:rPr lang="en-US" sz="2800" b="1" dirty="0" smtClean="0">
                <a:solidFill>
                  <a:srgbClr val="0070C0"/>
                </a:solidFill>
              </a:rPr>
              <a:t>6th April to 12th April, 2020.</a:t>
            </a:r>
            <a:endParaRPr lang="en-US" sz="2800" b="1" dirty="0" smtClean="0">
              <a:solidFill>
                <a:srgbClr val="0070C0"/>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838200"/>
          </a:xfrm>
        </p:spPr>
        <p:txBody>
          <a:bodyPr>
            <a:normAutofit/>
          </a:bodyPr>
          <a:lstStyle/>
          <a:p>
            <a:r>
              <a:rPr lang="hi-IN" dirty="0" smtClean="0">
                <a:solidFill>
                  <a:srgbClr val="FF0000"/>
                </a:solidFill>
              </a:rPr>
              <a:t>टेलीविजन के लिए कापी लेखन</a:t>
            </a:r>
            <a:endParaRPr lang="en-US" dirty="0"/>
          </a:p>
        </p:txBody>
      </p:sp>
      <p:sp>
        <p:nvSpPr>
          <p:cNvPr id="3" name="Content Placeholder 2"/>
          <p:cNvSpPr>
            <a:spLocks noGrp="1"/>
          </p:cNvSpPr>
          <p:nvPr>
            <p:ph idx="1"/>
          </p:nvPr>
        </p:nvSpPr>
        <p:spPr>
          <a:xfrm>
            <a:off x="0" y="838200"/>
            <a:ext cx="9144000" cy="6019800"/>
          </a:xfrm>
        </p:spPr>
        <p:txBody>
          <a:bodyPr>
            <a:normAutofit lnSpcReduction="10000"/>
          </a:bodyPr>
          <a:lstStyle/>
          <a:p>
            <a:pPr algn="just"/>
            <a:r>
              <a:rPr lang="hi-IN" sz="2800" b="1" dirty="0" smtClean="0">
                <a:solidFill>
                  <a:srgbClr val="0070C0"/>
                </a:solidFill>
              </a:rPr>
              <a:t>एक टेलीविजन के लिए कापी लिखते समय हमेशा इस बात का ध्यान रखना चाहिए कि उसमें रहस्य, रोमांच, किस्सागोई और नाटकीयता बनी रहे. </a:t>
            </a:r>
          </a:p>
          <a:p>
            <a:pPr algn="just">
              <a:buNone/>
            </a:pPr>
            <a:endParaRPr lang="hi-IN" sz="1200" b="1" dirty="0" smtClean="0">
              <a:solidFill>
                <a:srgbClr val="0070C0"/>
              </a:solidFill>
            </a:endParaRPr>
          </a:p>
          <a:p>
            <a:pPr algn="just"/>
            <a:r>
              <a:rPr lang="hi-IN" sz="2800" b="1" dirty="0" smtClean="0">
                <a:solidFill>
                  <a:srgbClr val="0070C0"/>
                </a:solidFill>
              </a:rPr>
              <a:t>लेखन इतना प्रभावी होना चाहिए कि वह कई बार सौ छवियों पर भारी हों. इसलिए यह लेखन इतना प्रभावी होना चाहिए कि वह उत्पाद के प्रति वह विश्वास पैदा करदे.</a:t>
            </a:r>
          </a:p>
          <a:p>
            <a:pPr algn="just">
              <a:buNone/>
            </a:pPr>
            <a:endParaRPr lang="hi-IN" sz="1200" b="1" dirty="0" smtClean="0">
              <a:solidFill>
                <a:srgbClr val="0070C0"/>
              </a:solidFill>
            </a:endParaRPr>
          </a:p>
          <a:p>
            <a:pPr algn="just"/>
            <a:r>
              <a:rPr lang="hi-IN" sz="2800" b="1" dirty="0" smtClean="0">
                <a:solidFill>
                  <a:srgbClr val="0070C0"/>
                </a:solidFill>
              </a:rPr>
              <a:t>टेलीविजन का दूसरा नाम है भावनायों को भुनाने वाला. जिसका सबसे सशक्त आधार है कापी लेखन.</a:t>
            </a:r>
          </a:p>
          <a:p>
            <a:pPr algn="just">
              <a:buNone/>
            </a:pPr>
            <a:endParaRPr lang="hi-IN" sz="1200" b="1" dirty="0" smtClean="0">
              <a:solidFill>
                <a:srgbClr val="0070C0"/>
              </a:solidFill>
            </a:endParaRPr>
          </a:p>
          <a:p>
            <a:pPr algn="just"/>
            <a:r>
              <a:rPr lang="hi-IN" sz="2800" b="1" dirty="0" smtClean="0">
                <a:solidFill>
                  <a:srgbClr val="0070C0"/>
                </a:solidFill>
              </a:rPr>
              <a:t>टेलीविजन एक ऐसा माध्यम है जो लिखित, मौखिक और कायिक का समावेश एक साथ होता है. इसलिए छवियों के साथ शब्दों की कीमियागिरी बहुत जरूरी होता है. जिससे दृश्य-श्रृव्य माध्यम की प्रमाणिकता बनी रहे. </a:t>
            </a:r>
            <a:endParaRPr lang="en-US" sz="2800"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2000"/>
          </a:xfrm>
        </p:spPr>
        <p:txBody>
          <a:bodyPr>
            <a:normAutofit/>
          </a:bodyPr>
          <a:lstStyle/>
          <a:p>
            <a:r>
              <a:rPr lang="hi-IN" dirty="0" smtClean="0">
                <a:solidFill>
                  <a:srgbClr val="FF0000"/>
                </a:solidFill>
              </a:rPr>
              <a:t>विज्ञापन: सामान्य परिचय</a:t>
            </a:r>
            <a:endParaRPr lang="en-US" dirty="0"/>
          </a:p>
        </p:txBody>
      </p:sp>
      <p:sp>
        <p:nvSpPr>
          <p:cNvPr id="3" name="Subtitle 2"/>
          <p:cNvSpPr>
            <a:spLocks noGrp="1"/>
          </p:cNvSpPr>
          <p:nvPr>
            <p:ph type="subTitle" idx="1"/>
          </p:nvPr>
        </p:nvSpPr>
        <p:spPr>
          <a:xfrm>
            <a:off x="304800" y="1066800"/>
            <a:ext cx="8534400" cy="5334000"/>
          </a:xfrm>
        </p:spPr>
        <p:txBody>
          <a:bodyPr>
            <a:normAutofit fontScale="92500" lnSpcReduction="20000"/>
          </a:bodyPr>
          <a:lstStyle/>
          <a:p>
            <a:pPr marL="352425" indent="-352425" algn="just">
              <a:buFont typeface="Wingdings" pitchFamily="2" charset="2"/>
              <a:buChar char="§"/>
            </a:pPr>
            <a:r>
              <a:rPr lang="hi-IN" dirty="0" smtClean="0">
                <a:solidFill>
                  <a:srgbClr val="0070C0"/>
                </a:solidFill>
              </a:rPr>
              <a:t>एक सफल विज्ञापन अभियान आपके उत्पादों और  सेवाओं के बारे न सिर्फ लोगो को सूचना देने का काम करता है, अपितु ग्राहकों को आकर्षित करने का काम करता है जिससे बिक्री को बढ़ाया जा सके. </a:t>
            </a:r>
          </a:p>
          <a:p>
            <a:pPr algn="just"/>
            <a:endParaRPr lang="hi-IN" dirty="0" smtClean="0">
              <a:solidFill>
                <a:srgbClr val="0070C0"/>
              </a:solidFill>
            </a:endParaRPr>
          </a:p>
          <a:p>
            <a:pPr marL="352425" indent="-352425" algn="just">
              <a:buFont typeface="Wingdings" pitchFamily="2" charset="2"/>
              <a:buChar char="§"/>
            </a:pPr>
            <a:r>
              <a:rPr lang="hi-IN" dirty="0" smtClean="0">
                <a:solidFill>
                  <a:srgbClr val="0070C0"/>
                </a:solidFill>
              </a:rPr>
              <a:t>आपके व्यवसाय के लिए सबसे उपयुक्त विज्ञापन विकल्प क्या हो सकता है, इसके लिए लक्षित दर्शकों और ग्राहक को ध्यान में रखकर विज्ञापन का माध्यम चुना जाता है.  </a:t>
            </a:r>
          </a:p>
          <a:p>
            <a:pPr algn="just"/>
            <a:endParaRPr lang="hi-IN" dirty="0" smtClean="0">
              <a:solidFill>
                <a:srgbClr val="0070C0"/>
              </a:solidFill>
            </a:endParaRPr>
          </a:p>
          <a:p>
            <a:pPr marL="404813" indent="-404813" algn="just">
              <a:buFont typeface="Wingdings" pitchFamily="2" charset="2"/>
              <a:buChar char="§"/>
            </a:pPr>
            <a:r>
              <a:rPr lang="hi-IN" dirty="0" smtClean="0">
                <a:solidFill>
                  <a:srgbClr val="0070C0"/>
                </a:solidFill>
              </a:rPr>
              <a:t>किसी भी माध्यम को चुनने के लिए विज्ञापन के उन तत्वों को भी समझना होगा. जिसके आधार पर किसी विज्ञापन के माध्यमों का चयन होता है. </a:t>
            </a:r>
            <a:endParaRPr lang="en-US"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hi-IN" sz="4000" dirty="0" smtClean="0">
                <a:solidFill>
                  <a:srgbClr val="FF0000"/>
                </a:solidFill>
              </a:rPr>
              <a:t>विज्ञापन के मूलभूत आधार</a:t>
            </a:r>
            <a:br>
              <a:rPr lang="hi-IN" sz="4000" dirty="0" smtClean="0">
                <a:solidFill>
                  <a:srgbClr val="FF0000"/>
                </a:solidFill>
              </a:rPr>
            </a:br>
            <a:r>
              <a:rPr lang="hi-IN" sz="4000" dirty="0" smtClean="0">
                <a:solidFill>
                  <a:srgbClr val="FF0000"/>
                </a:solidFill>
              </a:rPr>
              <a:t>(माध्यम का चयन)  </a:t>
            </a:r>
            <a:endParaRPr lang="en-US" sz="4000" dirty="0">
              <a:solidFill>
                <a:srgbClr val="FF0000"/>
              </a:solidFill>
            </a:endParaRPr>
          </a:p>
        </p:txBody>
      </p:sp>
      <p:graphicFrame>
        <p:nvGraphicFramePr>
          <p:cNvPr id="37927" name="Group 39"/>
          <p:cNvGraphicFramePr>
            <a:graphicFrameLocks noGrp="1"/>
          </p:cNvGraphicFramePr>
          <p:nvPr/>
        </p:nvGraphicFramePr>
        <p:xfrm>
          <a:off x="228600" y="3200400"/>
          <a:ext cx="8763000" cy="2679701"/>
        </p:xfrm>
        <a:graphic>
          <a:graphicData uri="http://schemas.openxmlformats.org/drawingml/2006/table">
            <a:tbl>
              <a:tblPr/>
              <a:tblGrid>
                <a:gridCol w="1630363"/>
                <a:gridCol w="1417637"/>
                <a:gridCol w="1752600"/>
                <a:gridCol w="1295400"/>
                <a:gridCol w="2667000"/>
              </a:tblGrid>
              <a:tr h="10239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339933"/>
                          </a:solidFill>
                          <a:effectLst/>
                          <a:latin typeface="Tahoma" pitchFamily="34" charset="0"/>
                        </a:rPr>
                        <a:t>MISSION</a:t>
                      </a:r>
                      <a:endParaRPr kumimoji="0" lang="hi-IN" sz="2400" b="1" i="0" u="none" strike="noStrike" cap="none" normalizeH="0" baseline="0" dirty="0" smtClean="0">
                        <a:ln>
                          <a:noFill/>
                        </a:ln>
                        <a:solidFill>
                          <a:srgbClr val="339933"/>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2400" b="1" i="0" u="none" strike="noStrike" cap="none" normalizeH="0" baseline="0" dirty="0" smtClean="0">
                          <a:ln>
                            <a:noFill/>
                          </a:ln>
                          <a:solidFill>
                            <a:srgbClr val="339933"/>
                          </a:solidFill>
                          <a:effectLst/>
                          <a:latin typeface="Tahoma" pitchFamily="34" charset="0"/>
                        </a:rPr>
                        <a:t> (उद्देश्य)</a:t>
                      </a:r>
                      <a:endParaRPr kumimoji="0" lang="en-US" sz="2400" b="1" i="0" u="none" strike="noStrike" cap="none" normalizeH="0" baseline="0" dirty="0" smtClean="0">
                        <a:ln>
                          <a:noFill/>
                        </a:ln>
                        <a:solidFill>
                          <a:srgbClr val="339933"/>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0000FF"/>
                          </a:solidFill>
                          <a:effectLst/>
                          <a:latin typeface="Tahoma" pitchFamily="34" charset="0"/>
                        </a:rPr>
                        <a:t>MONEY</a:t>
                      </a:r>
                      <a:endParaRPr kumimoji="0" lang="hi-IN" sz="2400" b="1" i="0" u="none" strike="noStrike" cap="none" normalizeH="0" baseline="0" dirty="0" smtClean="0">
                        <a:ln>
                          <a:noFill/>
                        </a:ln>
                        <a:solidFill>
                          <a:srgbClr val="0000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2400" b="1" i="0" u="none" strike="noStrike" cap="none" normalizeH="0" baseline="0" dirty="0" smtClean="0">
                          <a:ln>
                            <a:noFill/>
                          </a:ln>
                          <a:solidFill>
                            <a:srgbClr val="0000FF"/>
                          </a:solidFill>
                          <a:effectLst/>
                          <a:latin typeface="Tahoma" pitchFamily="34" charset="0"/>
                        </a:rPr>
                        <a:t> (पैसा)</a:t>
                      </a:r>
                      <a:endParaRPr kumimoji="0" lang="en-US" sz="2400" b="1" i="0" u="none" strike="noStrike" cap="none" normalizeH="0" baseline="0" dirty="0" smtClean="0">
                        <a:ln>
                          <a:noFill/>
                        </a:ln>
                        <a:solidFill>
                          <a:srgbClr val="0000FF"/>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800000"/>
                          </a:solidFill>
                          <a:effectLst/>
                          <a:latin typeface="Tahoma" pitchFamily="34" charset="0"/>
                        </a:rPr>
                        <a:t>MESSAGE</a:t>
                      </a:r>
                      <a:endParaRPr kumimoji="0" lang="hi-IN" sz="2400" b="1" i="0" u="none" strike="noStrike" cap="none" normalizeH="0" baseline="0" dirty="0" smtClean="0">
                        <a:ln>
                          <a:noFill/>
                        </a:ln>
                        <a:solidFill>
                          <a:srgbClr val="800000"/>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2400" b="1" i="0" u="none" strike="noStrike" cap="none" normalizeH="0" baseline="0" dirty="0" smtClean="0">
                          <a:ln>
                            <a:noFill/>
                          </a:ln>
                          <a:solidFill>
                            <a:srgbClr val="800000"/>
                          </a:solidFill>
                          <a:effectLst/>
                          <a:latin typeface="Tahoma" pitchFamily="34" charset="0"/>
                        </a:rPr>
                        <a:t> (सन्देश)</a:t>
                      </a:r>
                      <a:endParaRPr kumimoji="0" lang="en-US" sz="2400" b="1" i="0" u="none" strike="noStrike" cap="none" normalizeH="0" baseline="0" dirty="0" smtClean="0">
                        <a:ln>
                          <a:noFill/>
                        </a:ln>
                        <a:solidFill>
                          <a:srgbClr val="800000"/>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FF0066"/>
                          </a:solidFill>
                          <a:effectLst/>
                          <a:latin typeface="Tahoma" pitchFamily="34" charset="0"/>
                        </a:rPr>
                        <a:t>MEDIA</a:t>
                      </a:r>
                      <a:r>
                        <a:rPr kumimoji="0" lang="hi-IN" sz="2400" b="1" i="0" u="none" strike="noStrike" cap="none" normalizeH="0" baseline="0" dirty="0" smtClean="0">
                          <a:ln>
                            <a:noFill/>
                          </a:ln>
                          <a:solidFill>
                            <a:srgbClr val="FF0066"/>
                          </a:solidFill>
                          <a:effectLst/>
                          <a:latin typeface="Tahoma" pitchFamily="34" charset="0"/>
                        </a:rPr>
                        <a:t> (माध्यम)</a:t>
                      </a:r>
                      <a:endParaRPr kumimoji="0" lang="en-US" sz="2400" b="1" i="0" u="none" strike="noStrike" cap="none" normalizeH="0" baseline="0" dirty="0" smtClean="0">
                        <a:ln>
                          <a:noFill/>
                        </a:ln>
                        <a:solidFill>
                          <a:srgbClr val="FF0066"/>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1" i="0" u="none" strike="noStrike" cap="none" normalizeH="0" baseline="0" dirty="0" smtClean="0">
                          <a:ln>
                            <a:noFill/>
                          </a:ln>
                          <a:solidFill>
                            <a:srgbClr val="FF3300"/>
                          </a:solidFill>
                          <a:effectLst/>
                          <a:latin typeface="Tahoma" pitchFamily="34" charset="0"/>
                        </a:rPr>
                        <a:t>MEASUREMENT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2400" b="1" i="0" u="none" strike="noStrike" cap="none" normalizeH="0" baseline="0" dirty="0" smtClean="0">
                          <a:ln>
                            <a:noFill/>
                          </a:ln>
                          <a:solidFill>
                            <a:schemeClr val="tx1"/>
                          </a:solidFill>
                          <a:effectLst/>
                          <a:latin typeface="Tahoma" pitchFamily="34" charset="0"/>
                        </a:rPr>
                        <a:t> (मापदंड</a:t>
                      </a:r>
                      <a:endParaRPr kumimoji="0" lang="en-US" sz="2400" b="1"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655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1800" b="1" i="0" u="none" strike="noStrike" cap="none" normalizeH="0" baseline="0" dirty="0" smtClean="0">
                          <a:ln>
                            <a:noFill/>
                          </a:ln>
                          <a:solidFill>
                            <a:srgbClr val="0066FF"/>
                          </a:solidFill>
                          <a:effectLst/>
                          <a:latin typeface="Tahoma" pitchFamily="34" charset="0"/>
                        </a:rPr>
                        <a:t>विज्ञापन का उद्देश्य क्या है. </a:t>
                      </a:r>
                      <a:endParaRPr kumimoji="0" lang="en-US" sz="1800" b="1" i="0" u="none" strike="noStrike" cap="none" normalizeH="0" baseline="0" dirty="0" smtClean="0">
                        <a:ln>
                          <a:noFill/>
                        </a:ln>
                        <a:solidFill>
                          <a:srgbClr val="0066FF"/>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1800" b="1" i="0" u="none" strike="noStrike" cap="none" normalizeH="0" baseline="0" dirty="0" smtClean="0">
                          <a:ln>
                            <a:noFill/>
                          </a:ln>
                          <a:solidFill>
                            <a:srgbClr val="0066FF"/>
                          </a:solidFill>
                          <a:effectLst/>
                          <a:latin typeface="Tahoma" pitchFamily="34" charset="0"/>
                        </a:rPr>
                        <a:t>कितने पैसे खर्च करना है.</a:t>
                      </a:r>
                      <a:endParaRPr kumimoji="0" lang="en-US" sz="1800" b="1" i="0" u="none" strike="noStrike" cap="none" normalizeH="0" baseline="0" dirty="0" smtClean="0">
                        <a:ln>
                          <a:noFill/>
                        </a:ln>
                        <a:solidFill>
                          <a:srgbClr val="0066FF"/>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1800" b="1" i="0" u="none" strike="noStrike" cap="none" normalizeH="0" baseline="0" dirty="0" smtClean="0">
                          <a:ln>
                            <a:noFill/>
                          </a:ln>
                          <a:solidFill>
                            <a:srgbClr val="0066FF"/>
                          </a:solidFill>
                          <a:effectLst/>
                          <a:latin typeface="Tahoma" pitchFamily="34" charset="0"/>
                        </a:rPr>
                        <a:t>कौन ग्राहक है और उसको क्या सन्देश पहुचना है.</a:t>
                      </a:r>
                      <a:endParaRPr kumimoji="0" lang="en-US" sz="1800" b="1" i="0" u="none" strike="noStrike" cap="none" normalizeH="0" baseline="0" dirty="0" smtClean="0">
                        <a:ln>
                          <a:noFill/>
                        </a:ln>
                        <a:solidFill>
                          <a:srgbClr val="0066FF"/>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1800" b="1" i="0" u="none" strike="noStrike" cap="none" normalizeH="0" baseline="0" dirty="0" smtClean="0">
                          <a:ln>
                            <a:noFill/>
                          </a:ln>
                          <a:solidFill>
                            <a:srgbClr val="0066FF"/>
                          </a:solidFill>
                          <a:effectLst/>
                          <a:latin typeface="Tahoma" pitchFamily="34" charset="0"/>
                        </a:rPr>
                        <a:t>किस माध्यम का चयन करना है.</a:t>
                      </a:r>
                      <a:endParaRPr kumimoji="0" lang="en-US" sz="1800" b="1" i="0" u="none" strike="noStrike" cap="none" normalizeH="0" baseline="0" dirty="0" smtClean="0">
                        <a:ln>
                          <a:noFill/>
                        </a:ln>
                        <a:solidFill>
                          <a:srgbClr val="0066FF"/>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1800" b="1" i="0" u="none" strike="noStrike" cap="none" normalizeH="0" baseline="0" dirty="0" smtClean="0">
                          <a:ln>
                            <a:noFill/>
                          </a:ln>
                          <a:solidFill>
                            <a:srgbClr val="0066FF"/>
                          </a:solidFill>
                          <a:effectLst/>
                          <a:latin typeface="Tahoma" pitchFamily="34" charset="0"/>
                        </a:rPr>
                        <a:t>विज्ञापन का मापदंड सही है या गलत.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hi-IN" sz="1800" b="1" i="0" u="none" strike="noStrike" cap="none" normalizeH="0" baseline="0" dirty="0" smtClean="0">
                          <a:ln>
                            <a:noFill/>
                          </a:ln>
                          <a:solidFill>
                            <a:srgbClr val="0066FF"/>
                          </a:solidFill>
                          <a:effectLst/>
                          <a:latin typeface="Tahoma" pitchFamily="34" charset="0"/>
                        </a:rPr>
                        <a:t>विज्ञापन कितना सफल हुआ. </a:t>
                      </a:r>
                      <a:endParaRPr kumimoji="0" lang="en-US" sz="1800" b="1" i="0" u="none" strike="noStrike" cap="none" normalizeH="0" baseline="0" dirty="0" smtClean="0">
                        <a:ln>
                          <a:noFill/>
                        </a:ln>
                        <a:solidFill>
                          <a:srgbClr val="0066FF"/>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37919" name="Rectangle 31"/>
          <p:cNvSpPr>
            <a:spLocks noChangeArrowheads="1"/>
          </p:cNvSpPr>
          <p:nvPr/>
        </p:nvSpPr>
        <p:spPr bwMode="auto">
          <a:xfrm>
            <a:off x="3581400" y="1981200"/>
            <a:ext cx="1270000" cy="530225"/>
          </a:xfrm>
          <a:prstGeom prst="rect">
            <a:avLst/>
          </a:prstGeom>
          <a:noFill/>
          <a:ln w="9525">
            <a:noFill/>
            <a:miter lim="800000"/>
            <a:headEnd/>
            <a:tailEnd/>
          </a:ln>
          <a:effectLst/>
        </p:spPr>
        <p:txBody>
          <a:bodyPr wrap="none">
            <a:spAutoFit/>
          </a:bodyPr>
          <a:lstStyle/>
          <a:p>
            <a:pPr>
              <a:lnSpc>
                <a:spcPct val="90000"/>
              </a:lnSpc>
              <a:spcBef>
                <a:spcPct val="20000"/>
              </a:spcBef>
              <a:buClr>
                <a:schemeClr val="folHlink"/>
              </a:buClr>
              <a:buSzPct val="60000"/>
              <a:buFont typeface="Wingdings" pitchFamily="2" charset="2"/>
              <a:buNone/>
            </a:pPr>
            <a:r>
              <a:rPr lang="en-US" sz="3200" b="1">
                <a:solidFill>
                  <a:schemeClr val="hlink"/>
                </a:solidFill>
              </a:rPr>
              <a:t>5 M</a:t>
            </a:r>
            <a:r>
              <a:rPr lang="en-US" sz="3200" b="1">
                <a:solidFill>
                  <a:schemeClr val="hlink"/>
                </a:solidFill>
                <a:latin typeface="Times New Roman"/>
              </a:rPr>
              <a:t>’</a:t>
            </a:r>
            <a:r>
              <a:rPr lang="en-US" sz="3200" b="1">
                <a:solidFill>
                  <a:schemeClr val="hlink"/>
                </a:solidFill>
              </a:rPr>
              <a:t>s</a:t>
            </a:r>
          </a:p>
        </p:txBody>
      </p:sp>
      <p:sp>
        <p:nvSpPr>
          <p:cNvPr id="37928" name="AutoShape 40"/>
          <p:cNvSpPr>
            <a:spLocks noChangeArrowheads="1"/>
          </p:cNvSpPr>
          <p:nvPr/>
        </p:nvSpPr>
        <p:spPr bwMode="auto">
          <a:xfrm>
            <a:off x="3810000" y="2514600"/>
            <a:ext cx="485775" cy="533400"/>
          </a:xfrm>
          <a:prstGeom prst="downArrow">
            <a:avLst>
              <a:gd name="adj1" fmla="val 49676"/>
              <a:gd name="adj2" fmla="val 27517"/>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विज्ञापन के प्रकार </a:t>
            </a:r>
            <a:endParaRPr lang="en-US" dirty="0"/>
          </a:p>
        </p:txBody>
      </p:sp>
      <p:pic>
        <p:nvPicPr>
          <p:cNvPr id="1026" name="Picture 2" descr="C:\Users\HP\Desktop\1111.jpg"/>
          <p:cNvPicPr>
            <a:picLocks noGrp="1" noChangeAspect="1" noChangeArrowheads="1"/>
          </p:cNvPicPr>
          <p:nvPr>
            <p:ph idx="1"/>
          </p:nvPr>
        </p:nvPicPr>
        <p:blipFill>
          <a:blip r:embed="rId2"/>
          <a:srcRect/>
          <a:stretch>
            <a:fillRect/>
          </a:stretch>
        </p:blipFill>
        <p:spPr bwMode="auto">
          <a:xfrm>
            <a:off x="762000" y="1600200"/>
            <a:ext cx="7696200" cy="4953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hi-IN" b="1" dirty="0" smtClean="0">
                <a:solidFill>
                  <a:srgbClr val="FF0000"/>
                </a:solidFill>
              </a:rPr>
              <a:t>विज्ञापन लेखन के लिए कॉपीराइट</a:t>
            </a:r>
            <a:endParaRPr lang="en-US" b="1" dirty="0">
              <a:solidFill>
                <a:srgbClr val="FF0000"/>
              </a:solidFill>
            </a:endParaRPr>
          </a:p>
        </p:txBody>
      </p:sp>
      <p:sp>
        <p:nvSpPr>
          <p:cNvPr id="3" name="Content Placeholder 2"/>
          <p:cNvSpPr>
            <a:spLocks noGrp="1"/>
          </p:cNvSpPr>
          <p:nvPr>
            <p:ph idx="1"/>
          </p:nvPr>
        </p:nvSpPr>
        <p:spPr>
          <a:xfrm>
            <a:off x="304800" y="990600"/>
            <a:ext cx="8534400" cy="5638800"/>
          </a:xfrm>
        </p:spPr>
        <p:txBody>
          <a:bodyPr>
            <a:normAutofit fontScale="85000" lnSpcReduction="20000"/>
          </a:bodyPr>
          <a:lstStyle/>
          <a:p>
            <a:pPr algn="just"/>
            <a:r>
              <a:rPr lang="hi-IN" b="1" dirty="0" smtClean="0">
                <a:solidFill>
                  <a:srgbClr val="0070C0"/>
                </a:solidFill>
              </a:rPr>
              <a:t>विज्ञापन लेखन को आमतौर पर कॉपीराइट कहा जाता है| यह विज्ञापन लेखन का मूलाधार है | </a:t>
            </a:r>
          </a:p>
          <a:p>
            <a:pPr algn="just">
              <a:buNone/>
            </a:pPr>
            <a:endParaRPr lang="hi-IN" b="1" dirty="0" smtClean="0">
              <a:solidFill>
                <a:srgbClr val="0070C0"/>
              </a:solidFill>
            </a:endParaRPr>
          </a:p>
          <a:p>
            <a:pPr algn="just"/>
            <a:r>
              <a:rPr lang="hi-IN" b="1" dirty="0" smtClean="0">
                <a:solidFill>
                  <a:srgbClr val="0070C0"/>
                </a:solidFill>
              </a:rPr>
              <a:t>यह विज्ञापन कला का सबसे महत्त्वपूर्ण अंग है|इसीलिए एक अच्छे कॉपी राइटिंग के लिए उसके लिए निहित सिद्धांतों का अनुसरण करना बहुत ही महत्वपूर्ण है| </a:t>
            </a:r>
          </a:p>
          <a:p>
            <a:pPr algn="just">
              <a:buNone/>
            </a:pPr>
            <a:endParaRPr lang="hi-IN" b="1" dirty="0" smtClean="0">
              <a:solidFill>
                <a:srgbClr val="0070C0"/>
              </a:solidFill>
            </a:endParaRPr>
          </a:p>
          <a:p>
            <a:pPr algn="just"/>
            <a:r>
              <a:rPr lang="hi-IN" b="1" dirty="0" smtClean="0">
                <a:solidFill>
                  <a:srgbClr val="0070C0"/>
                </a:solidFill>
              </a:rPr>
              <a:t>विज्ञापन लेखन के भी दूसरे लेखनों की तरह विभिन्न सिद्धांत हैं जिनको जानना एक कॉपी राइटर के लिए बहुत ज़रूरी है|</a:t>
            </a:r>
          </a:p>
          <a:p>
            <a:pPr algn="just">
              <a:buNone/>
            </a:pPr>
            <a:endParaRPr lang="hi-IN" b="1" dirty="0" smtClean="0">
              <a:solidFill>
                <a:srgbClr val="0070C0"/>
              </a:solidFill>
            </a:endParaRPr>
          </a:p>
          <a:p>
            <a:pPr algn="just"/>
            <a:r>
              <a:rPr lang="hi-IN" b="1" dirty="0" smtClean="0">
                <a:solidFill>
                  <a:srgbClr val="0070C0"/>
                </a:solidFill>
              </a:rPr>
              <a:t>इन को जाने बगैर एक अच्छे कॉपी राइटिंग की कल्पना मुश्किल है|यही वजह है कि विभिन्न माध्यमों के तहत विज्ञापन लेखन के सिद्धांत भी विभिन्न</a:t>
            </a:r>
            <a:endParaRPr lang="en-US"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hi-IN" b="1" dirty="0" smtClean="0">
                <a:solidFill>
                  <a:srgbClr val="FF0000"/>
                </a:solidFill>
              </a:rPr>
              <a:t>कॉपी राइटिंग के सिद्धांत</a:t>
            </a:r>
            <a:endParaRPr lang="en-US" b="1" dirty="0">
              <a:solidFill>
                <a:srgbClr val="FF0000"/>
              </a:solidFill>
            </a:endParaRPr>
          </a:p>
        </p:txBody>
      </p:sp>
      <p:sp>
        <p:nvSpPr>
          <p:cNvPr id="3" name="Content Placeholder 2"/>
          <p:cNvSpPr>
            <a:spLocks noGrp="1"/>
          </p:cNvSpPr>
          <p:nvPr>
            <p:ph idx="1"/>
          </p:nvPr>
        </p:nvSpPr>
        <p:spPr>
          <a:xfrm>
            <a:off x="228600" y="1143000"/>
            <a:ext cx="8610600" cy="5486400"/>
          </a:xfrm>
        </p:spPr>
        <p:txBody>
          <a:bodyPr>
            <a:normAutofit fontScale="70000" lnSpcReduction="20000"/>
          </a:bodyPr>
          <a:lstStyle/>
          <a:p>
            <a:pPr algn="just"/>
            <a:r>
              <a:rPr lang="hi-IN" b="1" dirty="0" smtClean="0">
                <a:solidFill>
                  <a:srgbClr val="0070C0"/>
                </a:solidFill>
              </a:rPr>
              <a:t>कॉपी राइटिंग के सिद्धांतों में सबसे पहला सिद्धांत यह है कि राइटर को यह पता हो कि वह किस माध्यम के लिए कॉपी लिख रहा है| </a:t>
            </a:r>
          </a:p>
          <a:p>
            <a:pPr algn="just">
              <a:buNone/>
            </a:pPr>
            <a:endParaRPr lang="hi-IN" b="1" dirty="0" smtClean="0">
              <a:solidFill>
                <a:srgbClr val="0070C0"/>
              </a:solidFill>
            </a:endParaRPr>
          </a:p>
          <a:p>
            <a:pPr algn="just"/>
            <a:r>
              <a:rPr lang="hi-IN" b="1" dirty="0" smtClean="0">
                <a:solidFill>
                  <a:srgbClr val="0070C0"/>
                </a:solidFill>
              </a:rPr>
              <a:t>विज्ञापन का माध्यम क्या है? विज्ञापन समाचार पत्र, रेडियो, टेलीविजन या अन्य किसी द्रश्य या श्रब्य माध्यम द्वारा प्रसारित होगा, यह ध्यान रखना आवश्यक है| अगर वह  माध्यमगत अंतर को स्थापित नहीं करता है तो उसकी सारी मेहनत किसी काम की नहीं होगी क्योंकि माध्यमों के बदलने से उस के सिद्धांत भी बदल जाते हैं|</a:t>
            </a:r>
          </a:p>
          <a:p>
            <a:pPr algn="just">
              <a:buNone/>
            </a:pPr>
            <a:endParaRPr lang="hi-IN" b="1" dirty="0" smtClean="0">
              <a:solidFill>
                <a:srgbClr val="0070C0"/>
              </a:solidFill>
            </a:endParaRPr>
          </a:p>
          <a:p>
            <a:pPr algn="just"/>
            <a:r>
              <a:rPr lang="hi-IN" b="1" dirty="0" smtClean="0">
                <a:solidFill>
                  <a:srgbClr val="0070C0"/>
                </a:solidFill>
              </a:rPr>
              <a:t>विषय की जानकारी: कॉपी राइटिंग के अंतर्गत यह बहुत महत्वपूर्ण तथ्य है| अगर विषय का पता नहीं होगा तो कॉपी निर्माण नहीं हो सकता क्योंकि विषय बदलने से सामग्री, रूप रंग, और वस्तु प्रारूप और भाषा आदि सभी कुछ बदल जाते हैं|</a:t>
            </a:r>
          </a:p>
          <a:p>
            <a:pPr algn="just">
              <a:buNone/>
            </a:pPr>
            <a:endParaRPr lang="hi-IN" b="1" dirty="0" smtClean="0">
              <a:solidFill>
                <a:srgbClr val="0070C0"/>
              </a:solidFill>
            </a:endParaRPr>
          </a:p>
          <a:p>
            <a:pPr algn="just"/>
            <a:r>
              <a:rPr lang="hi-IN" b="1" dirty="0" smtClean="0">
                <a:solidFill>
                  <a:srgbClr val="0070C0"/>
                </a:solidFill>
              </a:rPr>
              <a:t>बाज़ार की दिशा और दशा का ज्ञान: बाज़ार की मांग क्या है? वह किस प्रकार का प्रोडक्ट चाहते हैं? हम जिस की कॉपी तैयार कर रहे हैं वह प्रोडक्ट बाज़ार मैं है या नहीं? अगर है तो उसके हालात क्या हैं? </a:t>
            </a:r>
          </a:p>
          <a:p>
            <a:pPr algn="just"/>
            <a:endParaRPr lang="en-US" b="1"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hi-IN" b="1" dirty="0" smtClean="0">
                <a:solidFill>
                  <a:srgbClr val="FF0000"/>
                </a:solidFill>
              </a:rPr>
              <a:t>प्रिंट मीडिया के लिए कापी लेखन </a:t>
            </a:r>
            <a:endParaRPr lang="en-US" b="1" dirty="0">
              <a:solidFill>
                <a:srgbClr val="FF0000"/>
              </a:solidFill>
            </a:endParaRPr>
          </a:p>
        </p:txBody>
      </p:sp>
      <p:sp>
        <p:nvSpPr>
          <p:cNvPr id="3" name="Content Placeholder 2"/>
          <p:cNvSpPr>
            <a:spLocks noGrp="1"/>
          </p:cNvSpPr>
          <p:nvPr>
            <p:ph idx="1"/>
          </p:nvPr>
        </p:nvSpPr>
        <p:spPr>
          <a:xfrm>
            <a:off x="228600" y="1066800"/>
            <a:ext cx="8610600" cy="5791200"/>
          </a:xfrm>
        </p:spPr>
        <p:txBody>
          <a:bodyPr>
            <a:noAutofit/>
          </a:bodyPr>
          <a:lstStyle/>
          <a:p>
            <a:pPr algn="just"/>
            <a:r>
              <a:rPr lang="hi-IN" sz="2400" b="1" dirty="0" smtClean="0">
                <a:solidFill>
                  <a:srgbClr val="0070C0"/>
                </a:solidFill>
              </a:rPr>
              <a:t>मुद्रित माध्यमों में लेखक को जगह (स्पेस) का भी पूरा ध्यान रखना चाहिए। जैसे किसी अखबार या पत्रिका के संपादक ने अगर 250 शब्दों में रिपोर्ट या फ़ीचर लिखने को कहा है तो उस शब्द-सीमा का ध्यान रखना पड़ेगा</a:t>
            </a:r>
            <a:r>
              <a:rPr lang="hi-IN" sz="2400" b="1" dirty="0" smtClean="0">
                <a:solidFill>
                  <a:srgbClr val="0070C0"/>
                </a:solidFill>
              </a:rPr>
              <a:t>।</a:t>
            </a:r>
          </a:p>
          <a:p>
            <a:pPr algn="just">
              <a:buNone/>
            </a:pPr>
            <a:endParaRPr lang="hi-IN" sz="800" b="1" dirty="0" smtClean="0">
              <a:solidFill>
                <a:srgbClr val="0070C0"/>
              </a:solidFill>
            </a:endParaRPr>
          </a:p>
          <a:p>
            <a:pPr algn="just"/>
            <a:r>
              <a:rPr lang="hi-IN" sz="2400" b="1" dirty="0" smtClean="0">
                <a:solidFill>
                  <a:srgbClr val="0070C0"/>
                </a:solidFill>
              </a:rPr>
              <a:t>मुद्रित माध्यम के लेखक या पत्रकार को इस बात का भी ध्यान रखना पड़ता है कि छपने से पहले आलेख में मौजूद सभी गलतियों और अशुद्धयों को दूर कर दिया जाए क्योंकि एक बार प्रकाशन के बाद वह गलती या अशुद्ध वहीं चिपक जाएगी। उसे सुधारने के लिए अखबार या पत्रिका के अगले अंक का इंतजार करना पड़ेगा।</a:t>
            </a:r>
          </a:p>
          <a:p>
            <a:pPr algn="just">
              <a:buNone/>
            </a:pPr>
            <a:endParaRPr lang="hi-IN" sz="800" b="1" dirty="0" smtClean="0">
              <a:solidFill>
                <a:srgbClr val="0070C0"/>
              </a:solidFill>
            </a:endParaRPr>
          </a:p>
          <a:p>
            <a:pPr algn="just"/>
            <a:r>
              <a:rPr lang="hi-IN" sz="2400" b="1" dirty="0" smtClean="0">
                <a:solidFill>
                  <a:srgbClr val="0070C0"/>
                </a:solidFill>
              </a:rPr>
              <a:t>भाषा सरल, सहज तथा बोधगम्य होनी चाहिए</a:t>
            </a:r>
            <a:r>
              <a:rPr lang="hi-IN" sz="2400" b="1" dirty="0" smtClean="0">
                <a:solidFill>
                  <a:srgbClr val="0070C0"/>
                </a:solidFill>
              </a:rPr>
              <a:t>।</a:t>
            </a:r>
          </a:p>
          <a:p>
            <a:pPr algn="just"/>
            <a:endParaRPr lang="hi-IN" sz="800" b="1" dirty="0" smtClean="0">
              <a:solidFill>
                <a:srgbClr val="0070C0"/>
              </a:solidFill>
            </a:endParaRPr>
          </a:p>
          <a:p>
            <a:pPr algn="just"/>
            <a:r>
              <a:rPr lang="hi-IN" sz="2400" b="1" dirty="0" smtClean="0">
                <a:solidFill>
                  <a:srgbClr val="0070C0"/>
                </a:solidFill>
              </a:rPr>
              <a:t>शैली रोचक होनी चाहिए</a:t>
            </a:r>
            <a:r>
              <a:rPr lang="hi-IN" sz="2400" b="1" dirty="0" smtClean="0">
                <a:solidFill>
                  <a:srgbClr val="0070C0"/>
                </a:solidFill>
              </a:rPr>
              <a:t>।</a:t>
            </a:r>
          </a:p>
          <a:p>
            <a:pPr algn="just">
              <a:buNone/>
            </a:pPr>
            <a:endParaRPr lang="hi-IN" sz="800" b="1" dirty="0" smtClean="0">
              <a:solidFill>
                <a:srgbClr val="0070C0"/>
              </a:solidFill>
            </a:endParaRPr>
          </a:p>
          <a:p>
            <a:pPr algn="just"/>
            <a:r>
              <a:rPr lang="hi-IN" sz="2400" b="1" dirty="0" smtClean="0">
                <a:solidFill>
                  <a:srgbClr val="0070C0"/>
                </a:solidFill>
              </a:rPr>
              <a:t>विचारों </a:t>
            </a:r>
            <a:r>
              <a:rPr lang="hi-IN" sz="2400" b="1" dirty="0" smtClean="0">
                <a:solidFill>
                  <a:srgbClr val="0070C0"/>
                </a:solidFill>
              </a:rPr>
              <a:t>में प्रवाहमयता एवं तारतम्यता होनी चाहिए।</a:t>
            </a:r>
          </a:p>
          <a:p>
            <a:pPr algn="just"/>
            <a:r>
              <a:rPr lang="hi-IN" sz="2400" b="1" dirty="0" smtClean="0">
                <a:solidFill>
                  <a:srgbClr val="0070C0"/>
                </a:solidFill>
              </a:rPr>
              <a:t/>
            </a:r>
            <a:br>
              <a:rPr lang="hi-IN" sz="2400" b="1" dirty="0" smtClean="0">
                <a:solidFill>
                  <a:srgbClr val="0070C0"/>
                </a:solidFill>
              </a:rPr>
            </a:br>
            <a:endParaRPr lang="en-US" sz="2400" b="1"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hi-IN" b="1" dirty="0" smtClean="0">
                <a:solidFill>
                  <a:srgbClr val="FF0000"/>
                </a:solidFill>
              </a:rPr>
              <a:t>रेडियो के लिए कापी लेखन </a:t>
            </a:r>
            <a:endParaRPr lang="en-US" b="1" dirty="0">
              <a:solidFill>
                <a:srgbClr val="FF0000"/>
              </a:solidFill>
            </a:endParaRPr>
          </a:p>
        </p:txBody>
      </p:sp>
      <p:sp>
        <p:nvSpPr>
          <p:cNvPr id="3" name="Content Placeholder 2"/>
          <p:cNvSpPr>
            <a:spLocks noGrp="1"/>
          </p:cNvSpPr>
          <p:nvPr>
            <p:ph idx="1"/>
          </p:nvPr>
        </p:nvSpPr>
        <p:spPr>
          <a:xfrm>
            <a:off x="228600" y="762000"/>
            <a:ext cx="8915400" cy="6096000"/>
          </a:xfrm>
        </p:spPr>
        <p:txBody>
          <a:bodyPr>
            <a:noAutofit/>
          </a:bodyPr>
          <a:lstStyle/>
          <a:p>
            <a:pPr algn="just"/>
            <a:r>
              <a:rPr lang="hi-IN" sz="2400" b="1" dirty="0" smtClean="0">
                <a:solidFill>
                  <a:srgbClr val="0070C0"/>
                </a:solidFill>
              </a:rPr>
              <a:t>रेडियो </a:t>
            </a:r>
            <a:r>
              <a:rPr lang="hi-IN" sz="2400" b="1" dirty="0" smtClean="0">
                <a:solidFill>
                  <a:srgbClr val="0070C0"/>
                </a:solidFill>
              </a:rPr>
              <a:t>के आलेख के लिए निम्नलिखित बातों पर ध्यान देना जरूरी </a:t>
            </a:r>
            <a:r>
              <a:rPr lang="hi-IN" sz="2400" b="1" dirty="0" smtClean="0">
                <a:solidFill>
                  <a:srgbClr val="0070C0"/>
                </a:solidFill>
              </a:rPr>
              <a:t>है-</a:t>
            </a:r>
          </a:p>
          <a:p>
            <a:pPr algn="just">
              <a:buNone/>
            </a:pPr>
            <a:endParaRPr lang="hi-IN" sz="800" b="1" dirty="0" smtClean="0">
              <a:solidFill>
                <a:srgbClr val="0070C0"/>
              </a:solidFill>
            </a:endParaRPr>
          </a:p>
          <a:p>
            <a:pPr algn="just"/>
            <a:r>
              <a:rPr lang="hi-IN" sz="2400" b="1" dirty="0" smtClean="0">
                <a:solidFill>
                  <a:srgbClr val="0070C0"/>
                </a:solidFill>
              </a:rPr>
              <a:t>आलेख </a:t>
            </a:r>
            <a:r>
              <a:rPr lang="hi-IN" sz="2400" b="1" dirty="0" smtClean="0">
                <a:solidFill>
                  <a:srgbClr val="0070C0"/>
                </a:solidFill>
              </a:rPr>
              <a:t>की शैली रोचक हो ताकि हर वर्ग का स्रोता उसकी तरफ खिंचे</a:t>
            </a:r>
            <a:r>
              <a:rPr lang="hi-IN" sz="2400" b="1" dirty="0" smtClean="0">
                <a:solidFill>
                  <a:srgbClr val="0070C0"/>
                </a:solidFill>
              </a:rPr>
              <a:t>।</a:t>
            </a:r>
          </a:p>
          <a:p>
            <a:pPr algn="just">
              <a:buNone/>
            </a:pPr>
            <a:endParaRPr lang="hi-IN" sz="800" b="1" dirty="0" smtClean="0">
              <a:solidFill>
                <a:srgbClr val="0070C0"/>
              </a:solidFill>
            </a:endParaRPr>
          </a:p>
          <a:p>
            <a:pPr algn="just"/>
            <a:r>
              <a:rPr lang="hi-IN" sz="2400" b="1" dirty="0" smtClean="0">
                <a:solidFill>
                  <a:srgbClr val="0070C0"/>
                </a:solidFill>
              </a:rPr>
              <a:t>आलेख </a:t>
            </a:r>
            <a:r>
              <a:rPr lang="hi-IN" sz="2400" b="1" dirty="0" smtClean="0">
                <a:solidFill>
                  <a:srgbClr val="0070C0"/>
                </a:solidFill>
              </a:rPr>
              <a:t>में तथ्यों को उनके महत्व के अनुसार ही विस्तार देना चाहिए</a:t>
            </a:r>
            <a:r>
              <a:rPr lang="hi-IN" sz="2400" b="1" dirty="0" smtClean="0">
                <a:solidFill>
                  <a:srgbClr val="0070C0"/>
                </a:solidFill>
              </a:rPr>
              <a:t>।</a:t>
            </a:r>
          </a:p>
          <a:p>
            <a:pPr algn="just">
              <a:buNone/>
            </a:pPr>
            <a:endParaRPr lang="hi-IN" sz="800" b="1" dirty="0" smtClean="0">
              <a:solidFill>
                <a:srgbClr val="0070C0"/>
              </a:solidFill>
            </a:endParaRPr>
          </a:p>
          <a:p>
            <a:pPr algn="just"/>
            <a:r>
              <a:rPr lang="hi-IN" sz="2400" b="1" dirty="0" smtClean="0">
                <a:solidFill>
                  <a:srgbClr val="0070C0"/>
                </a:solidFill>
              </a:rPr>
              <a:t>विषय </a:t>
            </a:r>
            <a:r>
              <a:rPr lang="hi-IN" sz="2400" b="1" dirty="0" smtClean="0">
                <a:solidFill>
                  <a:srgbClr val="0070C0"/>
                </a:solidFill>
              </a:rPr>
              <a:t>में </a:t>
            </a:r>
            <a:r>
              <a:rPr lang="hi-IN" sz="2400" b="1" dirty="0" smtClean="0">
                <a:solidFill>
                  <a:srgbClr val="0070C0"/>
                </a:solidFill>
              </a:rPr>
              <a:t>तारतम्यता </a:t>
            </a:r>
            <a:r>
              <a:rPr lang="hi-IN" sz="2400" b="1" dirty="0" smtClean="0">
                <a:solidFill>
                  <a:srgbClr val="0070C0"/>
                </a:solidFill>
              </a:rPr>
              <a:t>होना चाहिए, भटकाव नहीं</a:t>
            </a:r>
            <a:r>
              <a:rPr lang="hi-IN" sz="2400" b="1" dirty="0" smtClean="0">
                <a:solidFill>
                  <a:srgbClr val="0070C0"/>
                </a:solidFill>
              </a:rPr>
              <a:t>।</a:t>
            </a:r>
          </a:p>
          <a:p>
            <a:pPr algn="just">
              <a:buNone/>
            </a:pPr>
            <a:endParaRPr lang="hi-IN" sz="800" b="1" dirty="0" smtClean="0">
              <a:solidFill>
                <a:srgbClr val="0070C0"/>
              </a:solidFill>
            </a:endParaRPr>
          </a:p>
          <a:p>
            <a:pPr algn="just"/>
            <a:r>
              <a:rPr lang="hi-IN" sz="2400" b="1" dirty="0" smtClean="0">
                <a:solidFill>
                  <a:srgbClr val="0070C0"/>
                </a:solidFill>
              </a:rPr>
              <a:t>आलेख </a:t>
            </a:r>
            <a:r>
              <a:rPr lang="hi-IN" sz="2400" b="1" dirty="0" smtClean="0">
                <a:solidFill>
                  <a:srgbClr val="0070C0"/>
                </a:solidFill>
              </a:rPr>
              <a:t>में पर्याप्त उतार-चढ़ाव हों और उसमें चरमसीमा भी होनी चाहिए</a:t>
            </a:r>
            <a:r>
              <a:rPr lang="hi-IN" sz="2400" b="1" dirty="0" smtClean="0">
                <a:solidFill>
                  <a:srgbClr val="0070C0"/>
                </a:solidFill>
              </a:rPr>
              <a:t>।</a:t>
            </a:r>
          </a:p>
          <a:p>
            <a:pPr algn="just">
              <a:buNone/>
            </a:pPr>
            <a:endParaRPr lang="hi-IN" sz="800" b="1" dirty="0" smtClean="0">
              <a:solidFill>
                <a:srgbClr val="0070C0"/>
              </a:solidFill>
            </a:endParaRPr>
          </a:p>
          <a:p>
            <a:pPr algn="just"/>
            <a:r>
              <a:rPr lang="hi-IN" sz="2400" b="1" dirty="0" smtClean="0">
                <a:solidFill>
                  <a:srgbClr val="0070C0"/>
                </a:solidFill>
              </a:rPr>
              <a:t>शब्दों </a:t>
            </a:r>
            <a:r>
              <a:rPr lang="hi-IN" sz="2400" b="1" dirty="0" smtClean="0">
                <a:solidFill>
                  <a:srgbClr val="0070C0"/>
                </a:solidFill>
              </a:rPr>
              <a:t>का दोहराव नहीं होना चाहिए। ध्वनि साम्य यानी एक जैसी ध्वनि वाल शब्दों से बचना चाहिए</a:t>
            </a:r>
            <a:r>
              <a:rPr lang="hi-IN" sz="2400" b="1" dirty="0" smtClean="0">
                <a:solidFill>
                  <a:srgbClr val="0070C0"/>
                </a:solidFill>
              </a:rPr>
              <a:t>।</a:t>
            </a:r>
          </a:p>
          <a:p>
            <a:pPr algn="just">
              <a:buNone/>
            </a:pPr>
            <a:endParaRPr lang="hi-IN" sz="800" b="1" dirty="0" smtClean="0">
              <a:solidFill>
                <a:srgbClr val="0070C0"/>
              </a:solidFill>
            </a:endParaRPr>
          </a:p>
          <a:p>
            <a:pPr algn="just"/>
            <a:r>
              <a:rPr lang="hi-IN" sz="2400" b="1" dirty="0" smtClean="0">
                <a:solidFill>
                  <a:srgbClr val="0070C0"/>
                </a:solidFill>
              </a:rPr>
              <a:t>कुल </a:t>
            </a:r>
            <a:r>
              <a:rPr lang="hi-IN" sz="2400" b="1" dirty="0" smtClean="0">
                <a:solidFill>
                  <a:srgbClr val="0070C0"/>
                </a:solidFill>
              </a:rPr>
              <a:t>मिलाकर आलेख को कसा हुआ होना चाहिए।</a:t>
            </a:r>
          </a:p>
          <a:p>
            <a:pPr algn="just"/>
            <a:r>
              <a:rPr lang="hi-IN" sz="2400" b="1" dirty="0" smtClean="0">
                <a:solidFill>
                  <a:srgbClr val="0070C0"/>
                </a:solidFill>
              </a:rPr>
              <a:t/>
            </a:r>
            <a:br>
              <a:rPr lang="hi-IN" sz="2400" b="1" dirty="0" smtClean="0">
                <a:solidFill>
                  <a:srgbClr val="0070C0"/>
                </a:solidFill>
              </a:rPr>
            </a:br>
            <a:endParaRPr lang="en-US" sz="2400" b="1"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762000"/>
          </a:xfrm>
        </p:spPr>
        <p:txBody>
          <a:bodyPr>
            <a:normAutofit fontScale="90000"/>
          </a:bodyPr>
          <a:lstStyle/>
          <a:p>
            <a:r>
              <a:rPr lang="hi-IN" sz="3200" b="1" dirty="0" smtClean="0">
                <a:solidFill>
                  <a:srgbClr val="FF0000"/>
                </a:solidFill>
              </a:rPr>
              <a:t/>
            </a:r>
            <a:br>
              <a:rPr lang="hi-IN" sz="3200" b="1" dirty="0" smtClean="0">
                <a:solidFill>
                  <a:srgbClr val="FF0000"/>
                </a:solidFill>
              </a:rPr>
            </a:br>
            <a:r>
              <a:rPr lang="hi-IN" sz="3200" b="1" dirty="0" smtClean="0">
                <a:solidFill>
                  <a:srgbClr val="FF0000"/>
                </a:solidFill>
              </a:rPr>
              <a:t>रेडियो लेखन के समय ध्यान रखी जाने योग्य बातें </a:t>
            </a:r>
            <a:endParaRPr lang="en-US" sz="3200" b="1" dirty="0">
              <a:solidFill>
                <a:srgbClr val="FF0000"/>
              </a:solidFill>
            </a:endParaRPr>
          </a:p>
        </p:txBody>
      </p:sp>
      <p:sp>
        <p:nvSpPr>
          <p:cNvPr id="3" name="Content Placeholder 2"/>
          <p:cNvSpPr>
            <a:spLocks noGrp="1"/>
          </p:cNvSpPr>
          <p:nvPr>
            <p:ph idx="1"/>
          </p:nvPr>
        </p:nvSpPr>
        <p:spPr>
          <a:xfrm>
            <a:off x="0" y="1143000"/>
            <a:ext cx="9144000" cy="5410200"/>
          </a:xfrm>
        </p:spPr>
        <p:txBody>
          <a:bodyPr>
            <a:normAutofit fontScale="92500" lnSpcReduction="10000"/>
          </a:bodyPr>
          <a:lstStyle/>
          <a:p>
            <a:pPr algn="just"/>
            <a:r>
              <a:rPr lang="hi-IN" sz="2400" b="1" dirty="0" smtClean="0">
                <a:solidFill>
                  <a:srgbClr val="0070C0"/>
                </a:solidFill>
              </a:rPr>
              <a:t>रेडियो लेखन करते समय शब्द बोलते हुए प्रतीत होने चाहिए</a:t>
            </a:r>
            <a:r>
              <a:rPr lang="hi-IN" sz="2400" b="1" dirty="0" smtClean="0">
                <a:solidFill>
                  <a:srgbClr val="0070C0"/>
                </a:solidFill>
              </a:rPr>
              <a:t>।</a:t>
            </a:r>
          </a:p>
          <a:p>
            <a:pPr algn="just">
              <a:buNone/>
            </a:pPr>
            <a:endParaRPr lang="hi-IN" sz="1000" b="1" dirty="0" smtClean="0">
              <a:solidFill>
                <a:srgbClr val="0070C0"/>
              </a:solidFill>
            </a:endParaRPr>
          </a:p>
          <a:p>
            <a:pPr algn="just"/>
            <a:r>
              <a:rPr lang="hi-IN" sz="2400" b="1" dirty="0" smtClean="0">
                <a:solidFill>
                  <a:srgbClr val="0070C0"/>
                </a:solidFill>
              </a:rPr>
              <a:t>रेडियो लेखन में ध्वनि प्रभाव का बहुत महत्व है। ये दृश्य निर्माण में बहुत सहायक हैं</a:t>
            </a:r>
            <a:r>
              <a:rPr lang="hi-IN" sz="2400" b="1" dirty="0" smtClean="0">
                <a:solidFill>
                  <a:srgbClr val="0070C0"/>
                </a:solidFill>
              </a:rPr>
              <a:t>।</a:t>
            </a:r>
          </a:p>
          <a:p>
            <a:pPr algn="just">
              <a:buNone/>
            </a:pPr>
            <a:endParaRPr lang="hi-IN" sz="1000" b="1" dirty="0" smtClean="0">
              <a:solidFill>
                <a:srgbClr val="0070C0"/>
              </a:solidFill>
            </a:endParaRPr>
          </a:p>
          <a:p>
            <a:pPr algn="just"/>
            <a:r>
              <a:rPr lang="hi-IN" sz="2400" b="1" dirty="0" smtClean="0">
                <a:solidFill>
                  <a:srgbClr val="0070C0"/>
                </a:solidFill>
              </a:rPr>
              <a:t>नाटकीयता को उभारने के लिए रेडियो में संगीत का प्रयोग होता है</a:t>
            </a:r>
            <a:r>
              <a:rPr lang="hi-IN" sz="2400" b="1" dirty="0" smtClean="0">
                <a:solidFill>
                  <a:srgbClr val="0070C0"/>
                </a:solidFill>
              </a:rPr>
              <a:t>।</a:t>
            </a:r>
          </a:p>
          <a:p>
            <a:pPr algn="just">
              <a:buNone/>
            </a:pPr>
            <a:endParaRPr lang="hi-IN" sz="1000" b="1" dirty="0" smtClean="0">
              <a:solidFill>
                <a:srgbClr val="0070C0"/>
              </a:solidFill>
            </a:endParaRPr>
          </a:p>
          <a:p>
            <a:pPr algn="just"/>
            <a:r>
              <a:rPr lang="hi-IN" sz="2400" b="1" dirty="0" smtClean="0">
                <a:solidFill>
                  <a:srgbClr val="0070C0"/>
                </a:solidFill>
              </a:rPr>
              <a:t>सहज और सरल भाषा का प्रयोग बहुत जरूरी है</a:t>
            </a:r>
            <a:r>
              <a:rPr lang="hi-IN" sz="2400" b="1" dirty="0" smtClean="0">
                <a:solidFill>
                  <a:srgbClr val="0070C0"/>
                </a:solidFill>
              </a:rPr>
              <a:t>।</a:t>
            </a:r>
          </a:p>
          <a:p>
            <a:pPr algn="just">
              <a:buNone/>
            </a:pPr>
            <a:endParaRPr lang="hi-IN" sz="1000" b="1" dirty="0" smtClean="0">
              <a:solidFill>
                <a:srgbClr val="0070C0"/>
              </a:solidFill>
            </a:endParaRPr>
          </a:p>
          <a:p>
            <a:pPr algn="just"/>
            <a:r>
              <a:rPr lang="hi-IN" sz="2400" b="1" dirty="0" smtClean="0">
                <a:solidFill>
                  <a:srgbClr val="0070C0"/>
                </a:solidFill>
              </a:rPr>
              <a:t>रेडियो का लेखन आत्मीय, रोचक और आकर्षक होना चाहिए</a:t>
            </a:r>
            <a:r>
              <a:rPr lang="hi-IN" sz="2400" b="1" dirty="0" smtClean="0">
                <a:solidFill>
                  <a:srgbClr val="0070C0"/>
                </a:solidFill>
              </a:rPr>
              <a:t>।</a:t>
            </a:r>
          </a:p>
          <a:p>
            <a:pPr algn="just">
              <a:buNone/>
            </a:pPr>
            <a:endParaRPr lang="hi-IN" sz="1000" b="1" dirty="0" smtClean="0">
              <a:solidFill>
                <a:srgbClr val="0070C0"/>
              </a:solidFill>
            </a:endParaRPr>
          </a:p>
          <a:p>
            <a:pPr algn="just"/>
            <a:r>
              <a:rPr lang="hi-IN" sz="2400" b="1" dirty="0" smtClean="0">
                <a:solidFill>
                  <a:srgbClr val="0070C0"/>
                </a:solidFill>
              </a:rPr>
              <a:t>लेखन में कसावट रखनी होगी और नाटक आदि में फालतू पात्र भी नहीं रखने चाहिए</a:t>
            </a:r>
            <a:r>
              <a:rPr lang="hi-IN" sz="2400" b="1" dirty="0" smtClean="0">
                <a:solidFill>
                  <a:srgbClr val="0070C0"/>
                </a:solidFill>
              </a:rPr>
              <a:t>।</a:t>
            </a:r>
          </a:p>
          <a:p>
            <a:pPr algn="just">
              <a:buNone/>
            </a:pPr>
            <a:endParaRPr lang="hi-IN" sz="1100" b="1" dirty="0" smtClean="0">
              <a:solidFill>
                <a:srgbClr val="0070C0"/>
              </a:solidFill>
            </a:endParaRPr>
          </a:p>
          <a:p>
            <a:pPr algn="just"/>
            <a:r>
              <a:rPr lang="hi-IN" sz="2400" b="1" dirty="0" smtClean="0">
                <a:solidFill>
                  <a:srgbClr val="0070C0"/>
                </a:solidFill>
              </a:rPr>
              <a:t>रेडियो लेखन में नवीनता बहुत जरूरी है</a:t>
            </a:r>
            <a:r>
              <a:rPr lang="hi-IN" sz="2400" b="1" dirty="0" smtClean="0">
                <a:solidFill>
                  <a:srgbClr val="0070C0"/>
                </a:solidFill>
              </a:rPr>
              <a:t>।</a:t>
            </a:r>
          </a:p>
          <a:p>
            <a:pPr algn="just">
              <a:buNone/>
            </a:pPr>
            <a:endParaRPr lang="hi-IN" sz="1100" b="1" dirty="0" smtClean="0">
              <a:solidFill>
                <a:srgbClr val="0070C0"/>
              </a:solidFill>
            </a:endParaRPr>
          </a:p>
          <a:p>
            <a:pPr algn="just"/>
            <a:r>
              <a:rPr lang="hi-IN" sz="2400" b="1" dirty="0" smtClean="0">
                <a:solidFill>
                  <a:srgbClr val="0070C0"/>
                </a:solidFill>
              </a:rPr>
              <a:t>रेडियो लेखक को यह पता होना चाहिए कि वह किस प्रकार के श्रोता के लिए लिख रहा है।</a:t>
            </a:r>
            <a:endParaRPr lang="en-US" sz="2400" b="1"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724</Words>
  <Application>Microsoft Office PowerPoint</Application>
  <PresentationFormat>On-screen Show (4:3)</PresentationFormat>
  <Paragraphs>96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यूनिट-1. Lecture-2  विज्ञापन  के विविध आयाम  I. विज्ञापन: सामान्य परिचय  I. विज्ञापन: माध्यम चयन  II. प्रिंट, रेडियो, टेलीविजन के लिए कापी लेखन </vt:lpstr>
      <vt:lpstr>विज्ञापन: सामान्य परिचय</vt:lpstr>
      <vt:lpstr>विज्ञापन के मूलभूत आधार (माध्यम का चयन)  </vt:lpstr>
      <vt:lpstr>विज्ञापन के प्रकार </vt:lpstr>
      <vt:lpstr>विज्ञापन लेखन के लिए कॉपीराइट</vt:lpstr>
      <vt:lpstr>कॉपी राइटिंग के सिद्धांत</vt:lpstr>
      <vt:lpstr>प्रिंट मीडिया के लिए कापी लेखन </vt:lpstr>
      <vt:lpstr>रेडियो के लिए कापी लेखन </vt:lpstr>
      <vt:lpstr> रेडियो लेखन के समय ध्यान रखी जाने योग्य बातें </vt:lpstr>
      <vt:lpstr>टेलीविजन के लिए कापी लेखन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37</cp:revision>
  <dcterms:created xsi:type="dcterms:W3CDTF">2006-08-16T00:00:00Z</dcterms:created>
  <dcterms:modified xsi:type="dcterms:W3CDTF">2020-04-08T17:24:38Z</dcterms:modified>
</cp:coreProperties>
</file>