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5/3/2020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lnSpcReduction="10000"/>
          </a:bodyPr>
          <a:lstStyle/>
          <a:p>
            <a:r>
              <a:rPr lang="en-IN" dirty="0" smtClean="0">
                <a:solidFill>
                  <a:schemeClr val="tx1"/>
                </a:solidFill>
              </a:rPr>
              <a:t>Dr. SHUBHA DWIVEDI</a:t>
            </a:r>
          </a:p>
          <a:p>
            <a:r>
              <a:rPr lang="en-IN" dirty="0" smtClean="0">
                <a:solidFill>
                  <a:schemeClr val="tx1"/>
                </a:solidFill>
              </a:rPr>
              <a:t>ASSISTANT PROFESSOR</a:t>
            </a:r>
            <a:br>
              <a:rPr lang="en-IN" dirty="0" smtClean="0">
                <a:solidFill>
                  <a:schemeClr val="tx1"/>
                </a:solidFill>
              </a:rPr>
            </a:br>
            <a:r>
              <a:rPr lang="en-IN" dirty="0" smtClean="0">
                <a:solidFill>
                  <a:schemeClr val="tx1"/>
                </a:solidFill>
              </a:rPr>
              <a:t>DEPARTMENT OF ENGLISH</a:t>
            </a:r>
            <a:br>
              <a:rPr lang="en-IN" dirty="0" smtClean="0">
                <a:solidFill>
                  <a:schemeClr val="tx1"/>
                </a:solidFill>
              </a:rPr>
            </a:br>
            <a:r>
              <a:rPr lang="en-IN" dirty="0" smtClean="0">
                <a:solidFill>
                  <a:schemeClr val="tx1"/>
                </a:solidFill>
              </a:rPr>
              <a:t>ARSD COLLEGE</a:t>
            </a:r>
            <a:endParaRPr lang="en-US" dirty="0" smtClean="0">
              <a:solidFill>
                <a:schemeClr val="tx1"/>
              </a:solidFill>
            </a:endParaRPr>
          </a:p>
          <a:p>
            <a:endParaRPr lang="en-US" dirty="0"/>
          </a:p>
        </p:txBody>
      </p:sp>
      <p:sp>
        <p:nvSpPr>
          <p:cNvPr id="2" name="Title 1"/>
          <p:cNvSpPr>
            <a:spLocks noGrp="1"/>
          </p:cNvSpPr>
          <p:nvPr>
            <p:ph type="ctrTitle"/>
          </p:nvPr>
        </p:nvSpPr>
        <p:spPr/>
        <p:txBody>
          <a:bodyPr/>
          <a:lstStyle/>
          <a:p>
            <a:r>
              <a:rPr lang="en-IN" dirty="0" smtClean="0"/>
              <a:t>DSE -PARTITION LITERATURE</a:t>
            </a:r>
            <a:br>
              <a:rPr lang="en-IN" dirty="0" smtClean="0"/>
            </a:br>
            <a:r>
              <a:rPr lang="en-IN" dirty="0" smtClean="0"/>
              <a:t>B.A. (</a:t>
            </a:r>
            <a:r>
              <a:rPr lang="en-IN" dirty="0" err="1" smtClean="0"/>
              <a:t>Hons</a:t>
            </a:r>
            <a:r>
              <a:rPr lang="en-IN" dirty="0" smtClean="0"/>
              <a:t>.) English VI Semester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endParaRPr lang="en-US" dirty="0"/>
          </a:p>
        </p:txBody>
      </p:sp>
      <p:sp>
        <p:nvSpPr>
          <p:cNvPr id="3" name="Content Placeholder 2"/>
          <p:cNvSpPr>
            <a:spLocks noGrp="1"/>
          </p:cNvSpPr>
          <p:nvPr>
            <p:ph sz="quarter" idx="1"/>
          </p:nvPr>
        </p:nvSpPr>
        <p:spPr>
          <a:xfrm>
            <a:off x="914400" y="533400"/>
            <a:ext cx="7772400" cy="5486400"/>
          </a:xfrm>
        </p:spPr>
        <p:txBody>
          <a:bodyPr>
            <a:normAutofit fontScale="92500" lnSpcReduction="10000"/>
          </a:bodyPr>
          <a:lstStyle/>
          <a:p>
            <a:pPr algn="just"/>
            <a:r>
              <a:rPr lang="en-IN" dirty="0" smtClean="0"/>
              <a:t>Confronted with violence, </a:t>
            </a:r>
            <a:r>
              <a:rPr lang="en-IN" dirty="0" err="1" smtClean="0"/>
              <a:t>Mallika</a:t>
            </a:r>
            <a:r>
              <a:rPr lang="en-IN" dirty="0" smtClean="0"/>
              <a:t> turns out to be a heroic figure in the end who </a:t>
            </a:r>
            <a:r>
              <a:rPr lang="en-IN" dirty="0" smtClean="0"/>
              <a:t>doesn't </a:t>
            </a:r>
            <a:r>
              <a:rPr lang="en-IN" dirty="0" smtClean="0"/>
              <a:t>give up in the face of </a:t>
            </a:r>
            <a:r>
              <a:rPr lang="en-IN" dirty="0" smtClean="0"/>
              <a:t>calamities, </a:t>
            </a:r>
            <a:r>
              <a:rPr lang="en-IN" dirty="0" smtClean="0"/>
              <a:t>in her case brought by devilish capitalist forces </a:t>
            </a:r>
            <a:r>
              <a:rPr lang="en-IN" dirty="0" smtClean="0"/>
              <a:t>hell bent to </a:t>
            </a:r>
            <a:r>
              <a:rPr lang="en-IN" dirty="0" smtClean="0"/>
              <a:t>dispossess and </a:t>
            </a:r>
            <a:r>
              <a:rPr lang="en-IN" dirty="0" smtClean="0"/>
              <a:t>degrade her identity.</a:t>
            </a:r>
            <a:endParaRPr lang="en-IN" dirty="0" smtClean="0"/>
          </a:p>
          <a:p>
            <a:pPr algn="just"/>
            <a:r>
              <a:rPr lang="en-IN" dirty="0" smtClean="0"/>
              <a:t>The final act of retribution should be seen as the possible alternative to the disorder in the absence of the normal moral/social order. The ending evokes a sense of shock and bewilderment but has a plausible justification </a:t>
            </a:r>
            <a:r>
              <a:rPr lang="en-IN" dirty="0" smtClean="0"/>
              <a:t>despite</a:t>
            </a:r>
            <a:r>
              <a:rPr lang="en-IN" dirty="0" smtClean="0"/>
              <a:t> </a:t>
            </a:r>
            <a:r>
              <a:rPr lang="en-IN" dirty="0" smtClean="0"/>
              <a:t>its unnaturalness and unexpectedness. In the </a:t>
            </a:r>
            <a:r>
              <a:rPr lang="en-IN" dirty="0" smtClean="0"/>
              <a:t>end, </a:t>
            </a:r>
            <a:r>
              <a:rPr lang="en-IN" dirty="0" smtClean="0"/>
              <a:t>her calm and composed response puts to rest all misgivings about the appropriateness of her conduct.”Have you all eaten?... We’ll never be hungry again, </a:t>
            </a:r>
            <a:r>
              <a:rPr lang="en-IN" dirty="0" err="1" smtClean="0"/>
              <a:t>Thakurjhi</a:t>
            </a:r>
            <a:r>
              <a:rPr lang="en-IN" dirty="0" smtClean="0"/>
              <a:t> never, ever... My son will have milk four times a day. .. I’ll go to the railway station every evening in my frayed sari, the sharks will come to pick me up for sure...’...But this time I’ll be carrying a sharp knife with me , you understand </a:t>
            </a:r>
            <a:r>
              <a:rPr lang="en-IN" dirty="0" err="1" smtClean="0"/>
              <a:t>Thakurjhi</a:t>
            </a:r>
            <a:r>
              <a:rPr lang="en-IN" dirty="0" smtClean="0"/>
              <a:t> (p.46)”</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pPr algn="ctr"/>
            <a:r>
              <a:rPr lang="en-IN" b="1" dirty="0" smtClean="0"/>
              <a:t>References</a:t>
            </a:r>
            <a:endParaRPr lang="en-US" b="1" dirty="0"/>
          </a:p>
        </p:txBody>
      </p:sp>
      <p:sp>
        <p:nvSpPr>
          <p:cNvPr id="3" name="Content Placeholder 2"/>
          <p:cNvSpPr>
            <a:spLocks noGrp="1"/>
          </p:cNvSpPr>
          <p:nvPr>
            <p:ph sz="quarter" idx="1"/>
          </p:nvPr>
        </p:nvSpPr>
        <p:spPr/>
        <p:txBody>
          <a:bodyPr>
            <a:normAutofit fontScale="92500" lnSpcReduction="20000"/>
          </a:bodyPr>
          <a:lstStyle/>
          <a:p>
            <a:pPr algn="just"/>
            <a:r>
              <a:rPr lang="en-IN" dirty="0" err="1" smtClean="0"/>
              <a:t>Menon</a:t>
            </a:r>
            <a:r>
              <a:rPr lang="en-IN" dirty="0" smtClean="0"/>
              <a:t>, </a:t>
            </a:r>
            <a:r>
              <a:rPr lang="en-IN" dirty="0" err="1" smtClean="0"/>
              <a:t>Ritu</a:t>
            </a:r>
            <a:r>
              <a:rPr lang="en-IN" dirty="0" smtClean="0"/>
              <a:t> and </a:t>
            </a:r>
            <a:r>
              <a:rPr lang="en-IN" dirty="0" err="1" smtClean="0"/>
              <a:t>Kamla</a:t>
            </a:r>
            <a:r>
              <a:rPr lang="en-IN" dirty="0" smtClean="0"/>
              <a:t> </a:t>
            </a:r>
            <a:r>
              <a:rPr lang="en-IN" dirty="0" err="1" smtClean="0"/>
              <a:t>Bhasin</a:t>
            </a:r>
            <a:r>
              <a:rPr lang="en-IN" dirty="0" smtClean="0"/>
              <a:t>.” Speaking for Themselves: Partition History, Women’s History,” </a:t>
            </a:r>
            <a:r>
              <a:rPr lang="en-IN" i="1" dirty="0" smtClean="0"/>
              <a:t>Partition Literature: An Anthology,</a:t>
            </a:r>
            <a:r>
              <a:rPr lang="en-IN" dirty="0" smtClean="0"/>
              <a:t> ed. By </a:t>
            </a:r>
            <a:r>
              <a:rPr lang="en-IN" dirty="0" err="1" smtClean="0"/>
              <a:t>Debjani</a:t>
            </a:r>
            <a:r>
              <a:rPr lang="en-IN" dirty="0" smtClean="0"/>
              <a:t> </a:t>
            </a:r>
            <a:r>
              <a:rPr lang="en-IN" dirty="0" err="1" smtClean="0"/>
              <a:t>Sengupta</a:t>
            </a:r>
            <a:r>
              <a:rPr lang="en-IN" dirty="0" smtClean="0"/>
              <a:t>. Delhi:Worldview,2018.</a:t>
            </a:r>
          </a:p>
          <a:p>
            <a:pPr algn="just"/>
            <a:r>
              <a:rPr lang="en-IN" dirty="0" err="1" smtClean="0"/>
              <a:t>Mookerjea</a:t>
            </a:r>
            <a:r>
              <a:rPr lang="en-IN" dirty="0" smtClean="0"/>
              <a:t>, </a:t>
            </a:r>
            <a:r>
              <a:rPr lang="en-IN" dirty="0" err="1" smtClean="0"/>
              <a:t>Debali</a:t>
            </a:r>
            <a:r>
              <a:rPr lang="en-IN" dirty="0" smtClean="0"/>
              <a:t>. </a:t>
            </a:r>
            <a:r>
              <a:rPr lang="en-IN" i="1" dirty="0" smtClean="0"/>
              <a:t>Literature, Gender and the Trauma Of Partition</a:t>
            </a:r>
            <a:r>
              <a:rPr lang="en-IN" dirty="0" smtClean="0"/>
              <a:t>. London&amp; New York: </a:t>
            </a:r>
            <a:r>
              <a:rPr lang="en-IN" dirty="0" err="1" smtClean="0"/>
              <a:t>R</a:t>
            </a:r>
            <a:r>
              <a:rPr lang="en-IN" dirty="0" err="1" smtClean="0"/>
              <a:t>outledge</a:t>
            </a:r>
            <a:r>
              <a:rPr lang="en-IN" dirty="0" smtClean="0"/>
              <a:t>, 2017.</a:t>
            </a:r>
          </a:p>
          <a:p>
            <a:pPr algn="just"/>
            <a:r>
              <a:rPr lang="en-IN" dirty="0" err="1" smtClean="0"/>
              <a:t>Mishra</a:t>
            </a:r>
            <a:r>
              <a:rPr lang="en-IN" dirty="0" smtClean="0"/>
              <a:t>, </a:t>
            </a:r>
            <a:r>
              <a:rPr lang="en-IN" dirty="0" err="1" smtClean="0"/>
              <a:t>Gauri</a:t>
            </a:r>
            <a:r>
              <a:rPr lang="en-IN" dirty="0" smtClean="0"/>
              <a:t>. “Gender and partition.” </a:t>
            </a:r>
            <a:r>
              <a:rPr lang="en-IN" i="1" dirty="0" smtClean="0"/>
              <a:t>Women And Empowerment in Contemporary India.</a:t>
            </a:r>
            <a:r>
              <a:rPr lang="en-IN" dirty="0" smtClean="0"/>
              <a:t> Ed. </a:t>
            </a:r>
            <a:r>
              <a:rPr lang="en-IN" dirty="0" err="1" smtClean="0"/>
              <a:t>Brati</a:t>
            </a:r>
            <a:r>
              <a:rPr lang="en-IN" dirty="0" smtClean="0"/>
              <a:t> </a:t>
            </a:r>
            <a:r>
              <a:rPr lang="en-IN" dirty="0" err="1" smtClean="0"/>
              <a:t>Biswas</a:t>
            </a:r>
            <a:r>
              <a:rPr lang="en-IN" dirty="0" smtClean="0"/>
              <a:t> et al. Delhi: Worldview, 2016.</a:t>
            </a:r>
          </a:p>
          <a:p>
            <a:pPr algn="just"/>
            <a:r>
              <a:rPr lang="en-IN" dirty="0" err="1" smtClean="0"/>
              <a:t>Butalia</a:t>
            </a:r>
            <a:r>
              <a:rPr lang="en-IN" dirty="0" smtClean="0"/>
              <a:t>, </a:t>
            </a:r>
            <a:r>
              <a:rPr lang="en-IN" dirty="0" err="1" smtClean="0"/>
              <a:t>Urvashi</a:t>
            </a:r>
            <a:r>
              <a:rPr lang="en-IN" dirty="0" smtClean="0"/>
              <a:t>. </a:t>
            </a:r>
            <a:r>
              <a:rPr lang="en-IN" i="1" dirty="0" smtClean="0"/>
              <a:t>The Other Side of Silence</a:t>
            </a:r>
            <a:r>
              <a:rPr lang="en-IN" dirty="0" smtClean="0"/>
              <a:t>. New Delhi: Penguin,1988</a:t>
            </a:r>
          </a:p>
          <a:p>
            <a:pPr algn="just"/>
            <a:r>
              <a:rPr lang="en-IN" dirty="0" err="1" smtClean="0"/>
              <a:t>Butalia</a:t>
            </a:r>
            <a:r>
              <a:rPr lang="en-IN" dirty="0" smtClean="0"/>
              <a:t>, </a:t>
            </a:r>
            <a:r>
              <a:rPr lang="en-IN" dirty="0" err="1" smtClean="0"/>
              <a:t>Urvashi</a:t>
            </a:r>
            <a:r>
              <a:rPr lang="en-IN" dirty="0" smtClean="0"/>
              <a:t>. </a:t>
            </a:r>
            <a:r>
              <a:rPr lang="en-IN" i="1" dirty="0" smtClean="0"/>
              <a:t>The Other Side of Silence</a:t>
            </a:r>
            <a:r>
              <a:rPr lang="en-IN" dirty="0" smtClean="0"/>
              <a:t>. New Delhi: Penguin,1988</a:t>
            </a:r>
          </a:p>
          <a:p>
            <a:pPr algn="just"/>
            <a:r>
              <a:rPr lang="en-IN" dirty="0" smtClean="0"/>
              <a:t>Kumar, P </a:t>
            </a:r>
            <a:r>
              <a:rPr lang="en-IN" dirty="0" err="1" smtClean="0"/>
              <a:t>Sukrita</a:t>
            </a:r>
            <a:r>
              <a:rPr lang="en-IN" dirty="0" smtClean="0"/>
              <a:t>. </a:t>
            </a:r>
            <a:r>
              <a:rPr lang="en-IN" i="1" dirty="0" smtClean="0"/>
              <a:t>Narrating Partition</a:t>
            </a:r>
            <a:r>
              <a:rPr lang="en-IN" dirty="0" smtClean="0"/>
              <a:t>: texts, Interpretations, Ideas. </a:t>
            </a:r>
            <a:r>
              <a:rPr lang="en-IN" dirty="0" err="1" smtClean="0"/>
              <a:t>Indialog</a:t>
            </a:r>
            <a:r>
              <a:rPr lang="en-IN" dirty="0" smtClean="0"/>
              <a:t> publications, 2004.</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b="1" dirty="0" err="1" smtClean="0"/>
              <a:t>Manik</a:t>
            </a:r>
            <a:r>
              <a:rPr lang="en-IN" b="1" dirty="0" smtClean="0"/>
              <a:t>  </a:t>
            </a:r>
            <a:r>
              <a:rPr lang="en-IN" b="1" dirty="0" err="1" smtClean="0"/>
              <a:t>Bandopadhyay</a:t>
            </a:r>
            <a:r>
              <a:rPr lang="en-IN" b="1" dirty="0" smtClean="0"/>
              <a:t> (1908-1956)</a:t>
            </a:r>
            <a:endParaRPr lang="en-US" b="1" dirty="0"/>
          </a:p>
        </p:txBody>
      </p:sp>
      <p:sp>
        <p:nvSpPr>
          <p:cNvPr id="3" name="Content Placeholder 2"/>
          <p:cNvSpPr>
            <a:spLocks noGrp="1"/>
          </p:cNvSpPr>
          <p:nvPr>
            <p:ph sz="quarter" idx="1"/>
          </p:nvPr>
        </p:nvSpPr>
        <p:spPr/>
        <p:txBody>
          <a:bodyPr>
            <a:normAutofit fontScale="77500" lnSpcReduction="20000"/>
          </a:bodyPr>
          <a:lstStyle/>
          <a:p>
            <a:pPr algn="just"/>
            <a:r>
              <a:rPr lang="en-IN" dirty="0" smtClean="0"/>
              <a:t>An Indian Writer, novelist, key figure in the development of 20</a:t>
            </a:r>
            <a:r>
              <a:rPr lang="en-IN" baseline="30000" dirty="0" smtClean="0"/>
              <a:t>th</a:t>
            </a:r>
            <a:r>
              <a:rPr lang="en-IN" dirty="0" smtClean="0"/>
              <a:t> century Bengali Literature.</a:t>
            </a:r>
          </a:p>
          <a:p>
            <a:pPr algn="just"/>
            <a:r>
              <a:rPr lang="en-IN" dirty="0" smtClean="0"/>
              <a:t>His oeuvre comprises of 36 novels and nearly 250 short stories. His remarkable works are: </a:t>
            </a:r>
            <a:r>
              <a:rPr lang="en-IN" i="1" dirty="0" err="1" smtClean="0"/>
              <a:t>Padma</a:t>
            </a:r>
            <a:r>
              <a:rPr lang="en-IN" i="1" dirty="0" smtClean="0"/>
              <a:t> Nadir </a:t>
            </a:r>
            <a:r>
              <a:rPr lang="en-IN" i="1" dirty="0" err="1" smtClean="0"/>
              <a:t>Majhi</a:t>
            </a:r>
            <a:r>
              <a:rPr lang="en-IN" i="1" dirty="0" smtClean="0"/>
              <a:t> </a:t>
            </a:r>
            <a:r>
              <a:rPr lang="en-IN" dirty="0" smtClean="0"/>
              <a:t>(</a:t>
            </a:r>
            <a:r>
              <a:rPr lang="en-IN" i="1" dirty="0" smtClean="0"/>
              <a:t>The Boatman on the River </a:t>
            </a:r>
            <a:r>
              <a:rPr lang="en-IN" i="1" dirty="0" err="1" smtClean="0"/>
              <a:t>Padma</a:t>
            </a:r>
            <a:r>
              <a:rPr lang="en-IN" dirty="0" smtClean="0"/>
              <a:t>), </a:t>
            </a:r>
            <a:r>
              <a:rPr lang="en-IN" i="1" dirty="0" err="1" smtClean="0"/>
              <a:t>Putul</a:t>
            </a:r>
            <a:r>
              <a:rPr lang="en-IN" i="1" dirty="0" smtClean="0"/>
              <a:t> </a:t>
            </a:r>
            <a:r>
              <a:rPr lang="en-IN" i="1" dirty="0" err="1" smtClean="0"/>
              <a:t>nacher</a:t>
            </a:r>
            <a:r>
              <a:rPr lang="en-IN" i="1" dirty="0" smtClean="0"/>
              <a:t> </a:t>
            </a:r>
            <a:r>
              <a:rPr lang="en-IN" i="1" dirty="0" err="1" smtClean="0"/>
              <a:t>Itikatha</a:t>
            </a:r>
            <a:r>
              <a:rPr lang="en-IN" dirty="0" smtClean="0"/>
              <a:t> (The Puppet’s Tale) </a:t>
            </a:r>
            <a:r>
              <a:rPr lang="en-IN" i="1" dirty="0" err="1" smtClean="0"/>
              <a:t>Shahartali</a:t>
            </a:r>
            <a:r>
              <a:rPr lang="en-IN" dirty="0" smtClean="0"/>
              <a:t> (</a:t>
            </a:r>
            <a:r>
              <a:rPr lang="en-IN" i="1" dirty="0" smtClean="0"/>
              <a:t>Suburbia</a:t>
            </a:r>
            <a:r>
              <a:rPr lang="en-IN" dirty="0" smtClean="0"/>
              <a:t>) and </a:t>
            </a:r>
            <a:r>
              <a:rPr lang="en-IN" i="1" dirty="0" err="1" smtClean="0"/>
              <a:t>Chatushkone</a:t>
            </a:r>
            <a:r>
              <a:rPr lang="en-IN" dirty="0" smtClean="0"/>
              <a:t> (</a:t>
            </a:r>
            <a:r>
              <a:rPr lang="en-IN" i="1" dirty="0" smtClean="0"/>
              <a:t>The Quadrilateral</a:t>
            </a:r>
            <a:r>
              <a:rPr lang="en-IN" dirty="0" smtClean="0"/>
              <a:t>) </a:t>
            </a:r>
            <a:r>
              <a:rPr lang="en-IN" dirty="0" err="1" smtClean="0"/>
              <a:t>Bandopadhyay</a:t>
            </a:r>
            <a:r>
              <a:rPr lang="en-IN" dirty="0" smtClean="0"/>
              <a:t> published 57 volumes during his lifetime. </a:t>
            </a:r>
          </a:p>
          <a:p>
            <a:pPr algn="just"/>
            <a:r>
              <a:rPr lang="en-IN" dirty="0" smtClean="0"/>
              <a:t>His stories and novels got published in the most prominent journals and literary magazines of the then Bengal including </a:t>
            </a:r>
            <a:r>
              <a:rPr lang="en-IN" i="1" dirty="0" err="1" smtClean="0"/>
              <a:t>Bichitra</a:t>
            </a:r>
            <a:r>
              <a:rPr lang="en-IN" i="1" dirty="0" smtClean="0"/>
              <a:t>, </a:t>
            </a:r>
            <a:r>
              <a:rPr lang="en-IN" i="1" dirty="0" err="1" smtClean="0"/>
              <a:t>Anand</a:t>
            </a:r>
            <a:r>
              <a:rPr lang="en-IN" i="1" dirty="0" smtClean="0"/>
              <a:t> Bazaar </a:t>
            </a:r>
            <a:r>
              <a:rPr lang="en-IN" i="1" dirty="0" err="1" smtClean="0"/>
              <a:t>Patrika</a:t>
            </a:r>
            <a:r>
              <a:rPr lang="en-IN" i="1" dirty="0" smtClean="0"/>
              <a:t>, </a:t>
            </a:r>
            <a:r>
              <a:rPr lang="en-IN" i="1" dirty="0" err="1" smtClean="0"/>
              <a:t>Jugantor</a:t>
            </a:r>
            <a:r>
              <a:rPr lang="en-IN" i="1" dirty="0" smtClean="0"/>
              <a:t>, </a:t>
            </a:r>
            <a:r>
              <a:rPr lang="en-IN" i="1" dirty="0" err="1" smtClean="0"/>
              <a:t>Satyajug</a:t>
            </a:r>
            <a:r>
              <a:rPr lang="en-IN" i="1" dirty="0" smtClean="0"/>
              <a:t>, </a:t>
            </a:r>
            <a:r>
              <a:rPr lang="en-IN" i="1" dirty="0" err="1" smtClean="0"/>
              <a:t>Bangashree</a:t>
            </a:r>
            <a:r>
              <a:rPr lang="en-IN" i="1" dirty="0" smtClean="0"/>
              <a:t>  </a:t>
            </a:r>
            <a:r>
              <a:rPr lang="en-IN" i="1" dirty="0" err="1" smtClean="0"/>
              <a:t>Noboshakti</a:t>
            </a:r>
            <a:r>
              <a:rPr lang="en-IN" i="1" dirty="0" smtClean="0"/>
              <a:t>, </a:t>
            </a:r>
            <a:r>
              <a:rPr lang="en-IN" i="1" dirty="0" err="1" smtClean="0"/>
              <a:t>Kalantar</a:t>
            </a:r>
            <a:r>
              <a:rPr lang="en-IN" i="1" dirty="0" smtClean="0"/>
              <a:t>, </a:t>
            </a:r>
            <a:r>
              <a:rPr lang="en-IN" i="1" dirty="0" err="1" smtClean="0"/>
              <a:t>Parichaya</a:t>
            </a:r>
            <a:r>
              <a:rPr lang="en-IN" i="1" dirty="0" smtClean="0"/>
              <a:t> </a:t>
            </a:r>
            <a:r>
              <a:rPr lang="en-IN" dirty="0" smtClean="0"/>
              <a:t>and many more. </a:t>
            </a:r>
          </a:p>
          <a:p>
            <a:pPr algn="just"/>
            <a:r>
              <a:rPr lang="en-IN" dirty="0" smtClean="0"/>
              <a:t>His life was marked by acute poverty and frequent illnesses.</a:t>
            </a:r>
          </a:p>
          <a:p>
            <a:pPr algn="just"/>
            <a:r>
              <a:rPr lang="en-IN" dirty="0" smtClean="0"/>
              <a:t>Worked as editor of </a:t>
            </a:r>
            <a:r>
              <a:rPr lang="en-IN" i="1" dirty="0" err="1" smtClean="0"/>
              <a:t>Nabarun</a:t>
            </a:r>
            <a:r>
              <a:rPr lang="en-IN" dirty="0" smtClean="0"/>
              <a:t> and </a:t>
            </a:r>
            <a:r>
              <a:rPr lang="en-IN" i="1" dirty="0" err="1" smtClean="0"/>
              <a:t>Bangasree</a:t>
            </a:r>
            <a:endParaRPr lang="en-IN" i="1" dirty="0" smtClean="0"/>
          </a:p>
          <a:p>
            <a:pPr algn="just"/>
            <a:r>
              <a:rPr lang="en-IN" dirty="0" err="1" smtClean="0"/>
              <a:t>Manik</a:t>
            </a:r>
            <a:r>
              <a:rPr lang="en-IN" dirty="0" smtClean="0"/>
              <a:t> </a:t>
            </a:r>
            <a:r>
              <a:rPr lang="en-IN" dirty="0" err="1" smtClean="0"/>
              <a:t>Bandopadhyay</a:t>
            </a:r>
            <a:r>
              <a:rPr lang="en-IN" dirty="0" smtClean="0"/>
              <a:t> tried to analyse the multi-dimensional facets of social reality. He also dwelt upon man’s socio-psychological orientation and his consciousness. </a:t>
            </a:r>
          </a:p>
          <a:p>
            <a:pPr algn="just"/>
            <a:r>
              <a:rPr lang="en-IN" dirty="0" smtClean="0"/>
              <a:t>His fiction examines and investigates different problems confronting </a:t>
            </a:r>
            <a:r>
              <a:rPr lang="en-IN" dirty="0" smtClean="0"/>
              <a:t>the</a:t>
            </a:r>
            <a:r>
              <a:rPr lang="en-IN" dirty="0" smtClean="0"/>
              <a:t> </a:t>
            </a:r>
            <a:r>
              <a:rPr lang="en-IN" dirty="0" smtClean="0"/>
              <a:t>social milieu.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14400" y="228600"/>
            <a:ext cx="7772400" cy="46038"/>
          </a:xfrm>
        </p:spPr>
        <p:txBody>
          <a:bodyPr>
            <a:normAutofit fontScale="90000"/>
          </a:bodyPr>
          <a:lstStyle/>
          <a:p>
            <a:endParaRPr lang="en-US" dirty="0"/>
          </a:p>
        </p:txBody>
      </p:sp>
      <p:sp>
        <p:nvSpPr>
          <p:cNvPr id="3" name="Content Placeholder 2"/>
          <p:cNvSpPr>
            <a:spLocks noGrp="1"/>
          </p:cNvSpPr>
          <p:nvPr>
            <p:ph sz="quarter" idx="1"/>
          </p:nvPr>
        </p:nvSpPr>
        <p:spPr>
          <a:xfrm>
            <a:off x="914400" y="533400"/>
            <a:ext cx="7772400" cy="5486400"/>
          </a:xfrm>
        </p:spPr>
        <p:txBody>
          <a:bodyPr>
            <a:normAutofit fontScale="92500" lnSpcReduction="20000"/>
          </a:bodyPr>
          <a:lstStyle/>
          <a:p>
            <a:pPr algn="just"/>
            <a:r>
              <a:rPr lang="en-IN" dirty="0" smtClean="0"/>
              <a:t>He </a:t>
            </a:r>
            <a:r>
              <a:rPr lang="en-IN" dirty="0" smtClean="0"/>
              <a:t>was inspired by Marxist </a:t>
            </a:r>
            <a:r>
              <a:rPr lang="en-IN" dirty="0" smtClean="0"/>
              <a:t>philosophy and Freudian principles of psychoanalysis. Instead of describing the idyllic pleasures of life in rural milieu, he felt </a:t>
            </a:r>
            <a:r>
              <a:rPr lang="en-IN" dirty="0" smtClean="0"/>
              <a:t>content </a:t>
            </a:r>
            <a:r>
              <a:rPr lang="en-IN" dirty="0" smtClean="0"/>
              <a:t>to describe the psychic predilections and sinister workings of the human mind. The stories often unravel the dark, obscure, enigmatic aspects of the characters’ lives who often lead disturbed existence under the garb of seemingly unruffled and peaceful  reality.</a:t>
            </a:r>
          </a:p>
          <a:p>
            <a:pPr algn="just"/>
            <a:r>
              <a:rPr lang="en-IN" dirty="0" smtClean="0"/>
              <a:t>He distinguished himself as a great novelist in the tradition of </a:t>
            </a:r>
            <a:r>
              <a:rPr lang="en-IN" dirty="0" err="1" smtClean="0"/>
              <a:t>Bankimchandra</a:t>
            </a:r>
            <a:r>
              <a:rPr lang="en-IN" dirty="0" smtClean="0"/>
              <a:t>, </a:t>
            </a:r>
            <a:r>
              <a:rPr lang="en-IN" dirty="0" err="1" smtClean="0"/>
              <a:t>Rabindranath</a:t>
            </a:r>
            <a:r>
              <a:rPr lang="en-IN" dirty="0" smtClean="0"/>
              <a:t> and </a:t>
            </a:r>
            <a:r>
              <a:rPr lang="en-IN" dirty="0" err="1" smtClean="0"/>
              <a:t>Saratchandra</a:t>
            </a:r>
            <a:r>
              <a:rPr lang="en-IN" dirty="0" smtClean="0"/>
              <a:t>. His fiction </a:t>
            </a:r>
            <a:r>
              <a:rPr lang="en-IN" dirty="0" smtClean="0"/>
              <a:t>was about</a:t>
            </a:r>
            <a:r>
              <a:rPr lang="en-IN" dirty="0" smtClean="0"/>
              <a:t> </a:t>
            </a:r>
            <a:r>
              <a:rPr lang="en-IN" dirty="0" smtClean="0"/>
              <a:t>ordinary men and women </a:t>
            </a:r>
            <a:r>
              <a:rPr lang="en-IN" dirty="0" smtClean="0"/>
              <a:t>who endured </a:t>
            </a:r>
            <a:r>
              <a:rPr lang="en-IN" dirty="0" smtClean="0"/>
              <a:t>extraordinary circumstances </a:t>
            </a:r>
            <a:r>
              <a:rPr lang="en-IN" dirty="0" smtClean="0"/>
              <a:t>during the independence era and his writings gave </a:t>
            </a:r>
            <a:r>
              <a:rPr lang="en-IN" dirty="0" smtClean="0"/>
              <a:t>us a </a:t>
            </a:r>
            <a:r>
              <a:rPr lang="en-IN" dirty="0" smtClean="0"/>
              <a:t>chance to revisit some of the </a:t>
            </a:r>
            <a:r>
              <a:rPr lang="en-IN" dirty="0" smtClean="0"/>
              <a:t>most </a:t>
            </a:r>
            <a:r>
              <a:rPr lang="en-IN" dirty="0" smtClean="0"/>
              <a:t>heroic yet forgotten </a:t>
            </a:r>
            <a:r>
              <a:rPr lang="en-IN" dirty="0" smtClean="0"/>
              <a:t>characters of the times.</a:t>
            </a:r>
          </a:p>
          <a:p>
            <a:pPr algn="just"/>
            <a:r>
              <a:rPr lang="en-IN" dirty="0" smtClean="0"/>
              <a:t>As a novelist, he was concerned with change, the relation between cause and effect, crisis and resolution and was not merely content </a:t>
            </a:r>
            <a:r>
              <a:rPr lang="en-IN" dirty="0" smtClean="0"/>
              <a:t>with recording or </a:t>
            </a:r>
            <a:r>
              <a:rPr lang="en-IN" dirty="0" smtClean="0"/>
              <a:t>subjective analysis of historical events that influenced the individual in the context of colonial India. </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smtClean="0"/>
              <a:t>The Final Solution</a:t>
            </a:r>
            <a:endParaRPr lang="en-US" b="1" dirty="0"/>
          </a:p>
        </p:txBody>
      </p:sp>
      <p:sp>
        <p:nvSpPr>
          <p:cNvPr id="3" name="Content Placeholder 2"/>
          <p:cNvSpPr>
            <a:spLocks noGrp="1"/>
          </p:cNvSpPr>
          <p:nvPr>
            <p:ph sz="quarter" idx="1"/>
          </p:nvPr>
        </p:nvSpPr>
        <p:spPr/>
        <p:txBody>
          <a:bodyPr>
            <a:normAutofit fontScale="92500" lnSpcReduction="10000"/>
          </a:bodyPr>
          <a:lstStyle/>
          <a:p>
            <a:pPr algn="just"/>
            <a:r>
              <a:rPr lang="en-IN" dirty="0" smtClean="0"/>
              <a:t>‘The Final </a:t>
            </a:r>
            <a:r>
              <a:rPr lang="en-IN" dirty="0" smtClean="0"/>
              <a:t>S</a:t>
            </a:r>
            <a:r>
              <a:rPr lang="en-IN" dirty="0" smtClean="0"/>
              <a:t>olution’  </a:t>
            </a:r>
            <a:r>
              <a:rPr lang="en-IN" dirty="0" smtClean="0"/>
              <a:t>is one of the most acclaimed works of </a:t>
            </a:r>
            <a:r>
              <a:rPr lang="en-IN" dirty="0" err="1" smtClean="0"/>
              <a:t>Manik</a:t>
            </a:r>
            <a:r>
              <a:rPr lang="en-IN" dirty="0" smtClean="0"/>
              <a:t> </a:t>
            </a:r>
            <a:r>
              <a:rPr lang="en-IN" dirty="0" err="1" smtClean="0"/>
              <a:t>Bandopadhyay</a:t>
            </a:r>
            <a:r>
              <a:rPr lang="en-IN" dirty="0" smtClean="0"/>
              <a:t>. The plot of the story revolves around an impoverished family that migrates to </a:t>
            </a:r>
            <a:r>
              <a:rPr lang="en-IN" dirty="0" smtClean="0"/>
              <a:t>West </a:t>
            </a:r>
            <a:r>
              <a:rPr lang="en-IN" dirty="0" smtClean="0"/>
              <a:t>Bengal after the partition of Bengal, turning them into distressed, </a:t>
            </a:r>
            <a:r>
              <a:rPr lang="en-IN" dirty="0" smtClean="0"/>
              <a:t>homeless vagabonds, anonymous, </a:t>
            </a:r>
            <a:r>
              <a:rPr lang="en-IN" dirty="0" smtClean="0"/>
              <a:t>nondescript among the strangers. </a:t>
            </a:r>
          </a:p>
          <a:p>
            <a:pPr algn="just"/>
            <a:r>
              <a:rPr lang="en-IN" dirty="0" smtClean="0"/>
              <a:t>The story brings out tales of suffering, molestation, rape and sexual violence quite common </a:t>
            </a:r>
            <a:r>
              <a:rPr lang="en-IN" dirty="0" smtClean="0"/>
              <a:t>during</a:t>
            </a:r>
            <a:r>
              <a:rPr lang="en-IN" dirty="0" smtClean="0"/>
              <a:t> </a:t>
            </a:r>
            <a:r>
              <a:rPr lang="en-IN" dirty="0" smtClean="0"/>
              <a:t>the </a:t>
            </a:r>
            <a:r>
              <a:rPr lang="en-IN" dirty="0" smtClean="0"/>
              <a:t>post partition days. </a:t>
            </a:r>
            <a:r>
              <a:rPr lang="en-IN" dirty="0" smtClean="0"/>
              <a:t>The story evidently works on the helpless state of a young mother, </a:t>
            </a:r>
            <a:r>
              <a:rPr lang="en-IN" dirty="0" err="1" smtClean="0"/>
              <a:t>Mallika</a:t>
            </a:r>
            <a:r>
              <a:rPr lang="en-IN" dirty="0" smtClean="0"/>
              <a:t> who struggles to keep her self and her body unscathed in the face of the terrible events.</a:t>
            </a:r>
          </a:p>
          <a:p>
            <a:pPr algn="just"/>
            <a:r>
              <a:rPr lang="en-IN" dirty="0" smtClean="0"/>
              <a:t>The story unveils incidents of cynicism, defencelessness, decaying human values, spiritual desiccation, bringing out the absurdity of human existence. </a:t>
            </a:r>
          </a:p>
          <a:p>
            <a:pPr algn="just"/>
            <a:endParaRPr lang="en-IN" dirty="0" smtClean="0"/>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14400" y="228600"/>
            <a:ext cx="7772400" cy="46038"/>
          </a:xfrm>
        </p:spPr>
        <p:txBody>
          <a:bodyPr>
            <a:normAutofit fontScale="90000"/>
          </a:bodyPr>
          <a:lstStyle/>
          <a:p>
            <a:endParaRPr lang="en-US" dirty="0"/>
          </a:p>
        </p:txBody>
      </p:sp>
      <p:sp>
        <p:nvSpPr>
          <p:cNvPr id="3" name="Content Placeholder 2"/>
          <p:cNvSpPr>
            <a:spLocks noGrp="1"/>
          </p:cNvSpPr>
          <p:nvPr>
            <p:ph sz="quarter" idx="1"/>
          </p:nvPr>
        </p:nvSpPr>
        <p:spPr>
          <a:xfrm>
            <a:off x="914400" y="685800"/>
            <a:ext cx="7772400" cy="5334000"/>
          </a:xfrm>
        </p:spPr>
        <p:txBody>
          <a:bodyPr>
            <a:noAutofit/>
          </a:bodyPr>
          <a:lstStyle/>
          <a:p>
            <a:pPr algn="just"/>
            <a:r>
              <a:rPr lang="en-IN" sz="1800" dirty="0" smtClean="0"/>
              <a:t>The story documents </a:t>
            </a:r>
            <a:r>
              <a:rPr lang="en-IN" sz="1800" dirty="0" smtClean="0"/>
              <a:t>and makes us perceive from close quarters, </a:t>
            </a:r>
            <a:r>
              <a:rPr lang="en-IN" sz="1800" dirty="0" smtClean="0"/>
              <a:t>what</a:t>
            </a:r>
            <a:r>
              <a:rPr lang="en-IN" sz="1800" dirty="0" smtClean="0"/>
              <a:t> </a:t>
            </a:r>
            <a:r>
              <a:rPr lang="en-IN" sz="1800" dirty="0" err="1" smtClean="0"/>
              <a:t>Alok</a:t>
            </a:r>
            <a:r>
              <a:rPr lang="en-IN" sz="1800" dirty="0" smtClean="0"/>
              <a:t> </a:t>
            </a:r>
            <a:r>
              <a:rPr lang="en-IN" sz="1800" dirty="0" err="1" smtClean="0"/>
              <a:t>Bhalla</a:t>
            </a:r>
            <a:r>
              <a:rPr lang="en-IN" sz="1800" dirty="0" smtClean="0"/>
              <a:t> calls,</a:t>
            </a:r>
            <a:r>
              <a:rPr lang="en-IN" sz="1800" dirty="0" smtClean="0"/>
              <a:t> </a:t>
            </a:r>
            <a:r>
              <a:rPr lang="en-IN" sz="1800" dirty="0" smtClean="0"/>
              <a:t>‘the note of utter bewilderment,’ the chaos, the insanity of the times when ‘we fell out of a world of human world of languages, customs, rituals and prayers into a bestial world of hatred, rage, self-interest and frenzy.’</a:t>
            </a:r>
          </a:p>
          <a:p>
            <a:pPr algn="just"/>
            <a:r>
              <a:rPr lang="en-IN" sz="1800" dirty="0" smtClean="0"/>
              <a:t>Displacement and dispossession are the crucial points of discussion in the narrative as </a:t>
            </a:r>
            <a:r>
              <a:rPr lang="en-IN" sz="1800" dirty="0" err="1" smtClean="0"/>
              <a:t>Bandyopadhyay</a:t>
            </a:r>
            <a:r>
              <a:rPr lang="en-IN" sz="1800" dirty="0" smtClean="0"/>
              <a:t> writes, “ Even a few days back, one could see the forlorn dispossessed people, spending their days and nights, huddled together like herds of cattle, and goats in the shelter of a railway platform</a:t>
            </a:r>
            <a:r>
              <a:rPr lang="en-IN" sz="1800" dirty="0" smtClean="0"/>
              <a:t>.(p.36)”</a:t>
            </a:r>
            <a:endParaRPr lang="en-IN" sz="1800" dirty="0" smtClean="0"/>
          </a:p>
          <a:p>
            <a:pPr algn="just"/>
            <a:r>
              <a:rPr lang="en-IN" sz="1800" dirty="0" smtClean="0"/>
              <a:t>Contrary to the popular </a:t>
            </a:r>
            <a:r>
              <a:rPr lang="en-IN" sz="1800" dirty="0" err="1" smtClean="0"/>
              <a:t>androcentric</a:t>
            </a:r>
            <a:r>
              <a:rPr lang="en-IN" sz="1800" dirty="0" smtClean="0"/>
              <a:t>  male discourse on partition history, the story reaches the objective of  feminist historiography in the words of Joan Wallach Scott </a:t>
            </a:r>
            <a:r>
              <a:rPr lang="en-IN" sz="1800" dirty="0" smtClean="0"/>
              <a:t>as it makes </a:t>
            </a:r>
            <a:r>
              <a:rPr lang="en-IN" sz="1800" dirty="0" smtClean="0"/>
              <a:t>“women a focus of enquiry, a subject and an agent of the narrative.”</a:t>
            </a:r>
          </a:p>
          <a:p>
            <a:pPr algn="just"/>
            <a:r>
              <a:rPr lang="en-IN" sz="1800" dirty="0" smtClean="0"/>
              <a:t>It also brings to the fore the massive disruption and crisis that followed partition and </a:t>
            </a:r>
            <a:r>
              <a:rPr lang="en-IN" sz="1800" dirty="0" smtClean="0"/>
              <a:t>projects women </a:t>
            </a:r>
            <a:r>
              <a:rPr lang="en-IN" sz="1800" dirty="0" smtClean="0"/>
              <a:t>as active agents rather than passive recipients of this change.</a:t>
            </a:r>
          </a:p>
          <a:p>
            <a:pPr algn="just"/>
            <a:r>
              <a:rPr lang="en-IN" sz="1800" dirty="0" smtClean="0"/>
              <a:t>The story captures women’s experience of the partition which further delineates and reinterprets the significant turning point in history from the point of view of women, thus providing an alternate history where women figured not just as objects of study but as subjects and participants. </a:t>
            </a:r>
          </a:p>
          <a:p>
            <a:pPr algn="just"/>
            <a:r>
              <a:rPr lang="en-IN" sz="1800" dirty="0" smtClean="0"/>
              <a:t>The sexual abuse, defilement, dishonour, profanity, violation of dignity, transgression are questions that hit the readers hard in the course of the narrative.  </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IN" dirty="0" smtClean="0"/>
              <a:t>Keywords: Displacement, dispossession, resettlement, home, labour, unemployment, hunger, starvation, labour, home, memories, communal violence, exploitation, realignment of family, community and national identities, refugee camps, rehabilitation</a:t>
            </a:r>
            <a:r>
              <a:rPr lang="en-IN" dirty="0" smtClean="0"/>
              <a:t>, sexual assault, </a:t>
            </a:r>
            <a:r>
              <a:rPr lang="en-IN" dirty="0" smtClean="0"/>
              <a:t>destitute, </a:t>
            </a:r>
            <a:r>
              <a:rPr lang="en-IN" dirty="0" err="1" smtClean="0"/>
              <a:t>gendred</a:t>
            </a:r>
            <a:r>
              <a:rPr lang="en-IN" dirty="0" smtClean="0"/>
              <a:t> social history, sexual transgression, prostitution </a:t>
            </a:r>
          </a:p>
          <a:p>
            <a:pPr algn="just"/>
            <a:r>
              <a:rPr lang="en-IN" dirty="0" smtClean="0"/>
              <a:t>In the opinion of </a:t>
            </a:r>
            <a:r>
              <a:rPr lang="en-IN" dirty="0" err="1" smtClean="0"/>
              <a:t>Suranjan</a:t>
            </a:r>
            <a:r>
              <a:rPr lang="en-IN" dirty="0" smtClean="0"/>
              <a:t> Das, “a riot is a </a:t>
            </a:r>
            <a:r>
              <a:rPr lang="en-IN" dirty="0" err="1" smtClean="0"/>
              <a:t>transformatory</a:t>
            </a:r>
            <a:r>
              <a:rPr lang="en-IN" dirty="0" smtClean="0"/>
              <a:t> as well as historical event. It shapes and alters perceptions and aspirations. People are changed: their attitudes to each other and their ways of thinking about themselves are transformed</a:t>
            </a:r>
            <a:r>
              <a:rPr lang="en-IN" dirty="0" smtClean="0"/>
              <a:t>.” </a:t>
            </a:r>
            <a:r>
              <a:rPr lang="en-IN" dirty="0" smtClean="0"/>
              <a:t>In the light of the above statement, one can easily apprehend the change that occurred in the lives of the people during partition and afterwards.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sp>
        <p:nvSpPr>
          <p:cNvPr id="3" name="Content Placeholder 2"/>
          <p:cNvSpPr>
            <a:spLocks noGrp="1"/>
          </p:cNvSpPr>
          <p:nvPr>
            <p:ph sz="quarter" idx="1"/>
          </p:nvPr>
        </p:nvSpPr>
        <p:spPr>
          <a:xfrm>
            <a:off x="914400" y="762000"/>
            <a:ext cx="7772400" cy="5257800"/>
          </a:xfrm>
        </p:spPr>
        <p:txBody>
          <a:bodyPr>
            <a:normAutofit fontScale="77500" lnSpcReduction="20000"/>
          </a:bodyPr>
          <a:lstStyle/>
          <a:p>
            <a:pPr algn="just"/>
            <a:r>
              <a:rPr lang="en-IN" dirty="0" smtClean="0"/>
              <a:t>In the story, </a:t>
            </a:r>
            <a:r>
              <a:rPr lang="en-IN" dirty="0" err="1" smtClean="0"/>
              <a:t>Manik</a:t>
            </a:r>
            <a:r>
              <a:rPr lang="en-IN" dirty="0" smtClean="0"/>
              <a:t> </a:t>
            </a:r>
            <a:r>
              <a:rPr lang="en-IN" dirty="0" err="1" smtClean="0"/>
              <a:t>Bandopadhyay</a:t>
            </a:r>
            <a:r>
              <a:rPr lang="en-IN" dirty="0" smtClean="0"/>
              <a:t> distinctly recalls the overarching effects of the peace committee, rehabilitation programmes and the inhuman conditions of the refugee camps on the minds of the women survivors.</a:t>
            </a:r>
          </a:p>
          <a:p>
            <a:pPr algn="just"/>
            <a:r>
              <a:rPr lang="en-IN" dirty="0" smtClean="0"/>
              <a:t>The story epitomizes the struggle of a female protagonist against a depraved society; capitalist, hegemonic, </a:t>
            </a:r>
            <a:r>
              <a:rPr lang="en-IN" dirty="0" err="1" smtClean="0"/>
              <a:t>androcentric</a:t>
            </a:r>
            <a:r>
              <a:rPr lang="en-IN" dirty="0" smtClean="0"/>
              <a:t> and patriarchal to the core. </a:t>
            </a:r>
          </a:p>
          <a:p>
            <a:pPr algn="just"/>
            <a:r>
              <a:rPr lang="en-IN" dirty="0" smtClean="0"/>
              <a:t>The story recounts the economic deprivation and uncertainty for the lower classes in the immediate aftermath of partition.</a:t>
            </a:r>
          </a:p>
          <a:p>
            <a:pPr algn="just"/>
            <a:r>
              <a:rPr lang="en-IN" dirty="0" smtClean="0"/>
              <a:t>It also captures the ruthlessness, the intolerance and the manipulative nature of the exploiter-the moneylender or the capitalist.</a:t>
            </a:r>
          </a:p>
          <a:p>
            <a:pPr algn="just"/>
            <a:r>
              <a:rPr lang="en-IN" dirty="0" smtClean="0"/>
              <a:t>The story also </a:t>
            </a:r>
            <a:r>
              <a:rPr lang="en-IN" dirty="0" smtClean="0"/>
              <a:t>observes</a:t>
            </a:r>
            <a:r>
              <a:rPr lang="en-IN" dirty="0" smtClean="0"/>
              <a:t> </a:t>
            </a:r>
            <a:r>
              <a:rPr lang="en-IN" dirty="0" smtClean="0"/>
              <a:t>the tendency among the oppressed to accept their oppressor as an inevitable evil of nature- A devil incarnate, with a vehement desire to own all </a:t>
            </a:r>
            <a:r>
              <a:rPr lang="en-IN" dirty="0" smtClean="0"/>
              <a:t>making </a:t>
            </a:r>
            <a:r>
              <a:rPr lang="en-IN" dirty="0" smtClean="0"/>
              <a:t>him a heartless and a diabolical person.  </a:t>
            </a:r>
          </a:p>
          <a:p>
            <a:pPr algn="just"/>
            <a:r>
              <a:rPr lang="en-IN" dirty="0" smtClean="0"/>
              <a:t>The </a:t>
            </a:r>
            <a:r>
              <a:rPr lang="en-IN" dirty="0" smtClean="0"/>
              <a:t>story makes </a:t>
            </a:r>
            <a:r>
              <a:rPr lang="en-IN" dirty="0" smtClean="0"/>
              <a:t>subtle remarks on  middle class hypocrisies and inconsistencies. </a:t>
            </a:r>
          </a:p>
          <a:p>
            <a:pPr algn="just"/>
            <a:r>
              <a:rPr lang="en-IN" dirty="0" smtClean="0"/>
              <a:t>The story is remarkable for the articulation of female subjectivity and for rejecting male protection/desecration upon </a:t>
            </a:r>
            <a:r>
              <a:rPr lang="en-IN" dirty="0" smtClean="0"/>
              <a:t>women’s</a:t>
            </a:r>
            <a:r>
              <a:rPr lang="en-IN" dirty="0" smtClean="0"/>
              <a:t> </a:t>
            </a:r>
            <a:r>
              <a:rPr lang="en-IN" dirty="0" smtClean="0"/>
              <a:t>body.</a:t>
            </a:r>
          </a:p>
          <a:p>
            <a:pPr algn="just"/>
            <a:r>
              <a:rPr lang="en-IN" dirty="0" err="1" smtClean="0"/>
              <a:t>Mallika’s</a:t>
            </a:r>
            <a:r>
              <a:rPr lang="en-IN" dirty="0" smtClean="0"/>
              <a:t> chooses prostitution </a:t>
            </a:r>
            <a:r>
              <a:rPr lang="en-IN" dirty="0" smtClean="0"/>
              <a:t>to feed her little son compromising on her self respect and </a:t>
            </a:r>
            <a:r>
              <a:rPr lang="en-IN" dirty="0" smtClean="0"/>
              <a:t>integrity.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45719"/>
          </a:xfrm>
        </p:spPr>
        <p:txBody>
          <a:bodyPr>
            <a:normAutofit fontScale="90000"/>
          </a:bodyPr>
          <a:lstStyle/>
          <a:p>
            <a:endParaRPr lang="en-US" dirty="0"/>
          </a:p>
        </p:txBody>
      </p:sp>
      <p:sp>
        <p:nvSpPr>
          <p:cNvPr id="3" name="Content Placeholder 2"/>
          <p:cNvSpPr>
            <a:spLocks noGrp="1"/>
          </p:cNvSpPr>
          <p:nvPr>
            <p:ph sz="quarter" idx="1"/>
          </p:nvPr>
        </p:nvSpPr>
        <p:spPr>
          <a:xfrm>
            <a:off x="914400" y="533400"/>
            <a:ext cx="7772400" cy="5486400"/>
          </a:xfrm>
        </p:spPr>
        <p:txBody>
          <a:bodyPr>
            <a:normAutofit fontScale="77500" lnSpcReduction="20000"/>
          </a:bodyPr>
          <a:lstStyle/>
          <a:p>
            <a:endParaRPr lang="en-IN" dirty="0" smtClean="0"/>
          </a:p>
          <a:p>
            <a:pPr algn="just"/>
            <a:r>
              <a:rPr lang="en-IN" dirty="0" err="1" smtClean="0"/>
              <a:t>Mallika’s</a:t>
            </a:r>
            <a:r>
              <a:rPr lang="en-IN" dirty="0" smtClean="0"/>
              <a:t> husband is a diminutive figure, turns out to be an abject failure, a feminization of her counterpart, incapacitated and unable to sustain his family.  </a:t>
            </a:r>
          </a:p>
          <a:p>
            <a:pPr algn="just"/>
            <a:r>
              <a:rPr lang="en-IN" dirty="0" err="1" smtClean="0"/>
              <a:t>Mallika’s</a:t>
            </a:r>
            <a:r>
              <a:rPr lang="en-IN" dirty="0" smtClean="0"/>
              <a:t> decision to choose prostitution as a means to feed her little son comes as a last resort to be able to fend for her son and family when all doors to finding suitable employment </a:t>
            </a:r>
            <a:r>
              <a:rPr lang="en-IN" dirty="0" smtClean="0"/>
              <a:t>get </a:t>
            </a:r>
            <a:r>
              <a:rPr lang="en-IN" dirty="0" smtClean="0"/>
              <a:t>closed and she finds her family </a:t>
            </a:r>
            <a:r>
              <a:rPr lang="en-IN" dirty="0" smtClean="0"/>
              <a:t>standing on </a:t>
            </a:r>
            <a:r>
              <a:rPr lang="en-IN" dirty="0" smtClean="0"/>
              <a:t>the verge of death </a:t>
            </a:r>
            <a:r>
              <a:rPr lang="en-IN" dirty="0" smtClean="0"/>
              <a:t>owing to</a:t>
            </a:r>
            <a:r>
              <a:rPr lang="en-IN" dirty="0" smtClean="0"/>
              <a:t> </a:t>
            </a:r>
            <a:r>
              <a:rPr lang="en-IN" dirty="0" smtClean="0"/>
              <a:t>starvation. </a:t>
            </a:r>
          </a:p>
          <a:p>
            <a:pPr algn="just"/>
            <a:r>
              <a:rPr lang="en-IN" dirty="0" smtClean="0"/>
              <a:t>Her opting for prostitution as a way to salvage her family from sinking and perishing accentuates her maternal instincts in defiance of her constant humiliation by </a:t>
            </a:r>
            <a:r>
              <a:rPr lang="en-IN" dirty="0" err="1" smtClean="0"/>
              <a:t>Pramatha</a:t>
            </a:r>
            <a:r>
              <a:rPr lang="en-IN" dirty="0" smtClean="0"/>
              <a:t>. </a:t>
            </a:r>
          </a:p>
          <a:p>
            <a:pPr algn="just"/>
            <a:r>
              <a:rPr lang="en-IN" dirty="0" smtClean="0"/>
              <a:t>She is a figure of courage as she thwarts </a:t>
            </a:r>
            <a:r>
              <a:rPr lang="en-IN" dirty="0" err="1" smtClean="0"/>
              <a:t>Pramatha’s</a:t>
            </a:r>
            <a:r>
              <a:rPr lang="en-IN" dirty="0" smtClean="0"/>
              <a:t> plan to exploit her and other women in their state of helplessness and daringly impedes </a:t>
            </a:r>
            <a:r>
              <a:rPr lang="en-IN" dirty="0" err="1" smtClean="0"/>
              <a:t>P</a:t>
            </a:r>
            <a:r>
              <a:rPr lang="en-IN" dirty="0" err="1" smtClean="0"/>
              <a:t>ramatha’s</a:t>
            </a:r>
            <a:r>
              <a:rPr lang="en-IN" dirty="0" smtClean="0"/>
              <a:t> </a:t>
            </a:r>
            <a:r>
              <a:rPr lang="en-IN" dirty="0" smtClean="0"/>
              <a:t>advances towards her by strangling him to death.</a:t>
            </a:r>
          </a:p>
          <a:p>
            <a:pPr algn="just"/>
            <a:r>
              <a:rPr lang="en-IN" dirty="0" smtClean="0"/>
              <a:t>He final revenge brings an apt closure to the tale of misfortunes heaped on innocent, gullible female victims </a:t>
            </a:r>
            <a:r>
              <a:rPr lang="en-IN" dirty="0" smtClean="0"/>
              <a:t>by </a:t>
            </a:r>
            <a:r>
              <a:rPr lang="en-IN" dirty="0" smtClean="0"/>
              <a:t>spiteful, stony-hearted racketeer.</a:t>
            </a:r>
          </a:p>
          <a:p>
            <a:pPr algn="just"/>
            <a:r>
              <a:rPr lang="en-IN" dirty="0" err="1" smtClean="0"/>
              <a:t>Mallika’s</a:t>
            </a:r>
            <a:r>
              <a:rPr lang="en-IN" dirty="0" smtClean="0"/>
              <a:t> courage in the face of adversities wins the hearts of readers as she stays undaunted by the final catastrophe and reaches the final solution through her </a:t>
            </a:r>
            <a:r>
              <a:rPr lang="en-IN" dirty="0" smtClean="0"/>
              <a:t>strong will and presence </a:t>
            </a:r>
            <a:r>
              <a:rPr lang="en-IN" dirty="0" smtClean="0"/>
              <a:t>of mind.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914400" y="228600"/>
            <a:ext cx="7772400" cy="46038"/>
          </a:xfrm>
        </p:spPr>
        <p:txBody>
          <a:bodyPr>
            <a:normAutofit fontScale="90000"/>
          </a:bodyPr>
          <a:lstStyle/>
          <a:p>
            <a:endParaRPr lang="en-US" dirty="0"/>
          </a:p>
        </p:txBody>
      </p:sp>
      <p:sp>
        <p:nvSpPr>
          <p:cNvPr id="3" name="Content Placeholder 2"/>
          <p:cNvSpPr>
            <a:spLocks noGrp="1"/>
          </p:cNvSpPr>
          <p:nvPr>
            <p:ph sz="quarter" idx="1"/>
          </p:nvPr>
        </p:nvSpPr>
        <p:spPr>
          <a:xfrm>
            <a:off x="914400" y="533400"/>
            <a:ext cx="7772400" cy="5486400"/>
          </a:xfrm>
        </p:spPr>
        <p:txBody>
          <a:bodyPr>
            <a:normAutofit fontScale="77500" lnSpcReduction="20000"/>
          </a:bodyPr>
          <a:lstStyle/>
          <a:p>
            <a:pPr algn="just"/>
            <a:r>
              <a:rPr lang="en-IN" dirty="0" smtClean="0"/>
              <a:t>In the opinion of </a:t>
            </a:r>
            <a:r>
              <a:rPr lang="en-IN" dirty="0" err="1" smtClean="0"/>
              <a:t>Sukanya</a:t>
            </a:r>
            <a:r>
              <a:rPr lang="en-IN" dirty="0" smtClean="0"/>
              <a:t> </a:t>
            </a:r>
            <a:r>
              <a:rPr lang="en-IN" dirty="0" err="1" smtClean="0"/>
              <a:t>Choudhury</a:t>
            </a:r>
            <a:r>
              <a:rPr lang="en-IN" dirty="0" smtClean="0"/>
              <a:t>, </a:t>
            </a:r>
            <a:r>
              <a:rPr lang="en-IN" dirty="0" err="1" smtClean="0"/>
              <a:t>Mallika’s</a:t>
            </a:r>
            <a:r>
              <a:rPr lang="en-IN" dirty="0" smtClean="0"/>
              <a:t> revolutionary stance symbolizes an anti hegemonic </a:t>
            </a:r>
            <a:r>
              <a:rPr lang="en-IN" dirty="0" err="1" smtClean="0"/>
              <a:t>bodyscape</a:t>
            </a:r>
            <a:r>
              <a:rPr lang="en-IN" dirty="0" smtClean="0"/>
              <a:t> to </a:t>
            </a:r>
            <a:r>
              <a:rPr lang="en-IN" dirty="0" err="1" smtClean="0"/>
              <a:t>reterritorialize</a:t>
            </a:r>
            <a:r>
              <a:rPr lang="en-IN" dirty="0" smtClean="0"/>
              <a:t> her identity. In her retributive action lies her courage to question the dominant forces of the society, she </a:t>
            </a:r>
            <a:r>
              <a:rPr lang="en-IN" dirty="0" smtClean="0"/>
              <a:t>blurts </a:t>
            </a:r>
            <a:r>
              <a:rPr lang="en-IN" dirty="0" smtClean="0"/>
              <a:t>out in rage: “...I’ve found an excellent way out. That gangster</a:t>
            </a:r>
            <a:r>
              <a:rPr lang="en-IN" dirty="0" smtClean="0"/>
              <a:t>! He </a:t>
            </a:r>
            <a:r>
              <a:rPr lang="en-IN" dirty="0" smtClean="0"/>
              <a:t>thought he had got me to carry on his infamous goings on. What did he </a:t>
            </a:r>
            <a:r>
              <a:rPr lang="en-IN" dirty="0" smtClean="0"/>
              <a:t>take me </a:t>
            </a:r>
            <a:r>
              <a:rPr lang="en-IN" dirty="0" smtClean="0"/>
              <a:t>for? Am I physically weak because I’m a woman</a:t>
            </a:r>
            <a:r>
              <a:rPr lang="en-IN" dirty="0" smtClean="0"/>
              <a:t>?(p.46)” </a:t>
            </a:r>
          </a:p>
          <a:p>
            <a:pPr algn="just"/>
            <a:r>
              <a:rPr lang="en-IN" dirty="0" err="1" smtClean="0"/>
              <a:t>Mallika</a:t>
            </a:r>
            <a:r>
              <a:rPr lang="en-IN" dirty="0" smtClean="0"/>
              <a:t> has a strong sense of self and </a:t>
            </a:r>
            <a:r>
              <a:rPr lang="en-IN" dirty="0" smtClean="0"/>
              <a:t>bravely </a:t>
            </a:r>
            <a:r>
              <a:rPr lang="en-IN" dirty="0" smtClean="0"/>
              <a:t>subverts the gender centric norms by deciding to earn for her family. In her case mothering results in ‘slow forgetting of the self.’ Yet, she never gives up even when she is overwhelmed by anxiety and anguish. In the end, she gains full control over the inner struggle and the outer struggle. </a:t>
            </a:r>
            <a:endParaRPr lang="en-IN" dirty="0" smtClean="0"/>
          </a:p>
          <a:p>
            <a:pPr algn="just"/>
            <a:r>
              <a:rPr lang="en-IN" dirty="0" smtClean="0"/>
              <a:t>The story documents women’s response to the cataclysmic </a:t>
            </a:r>
            <a:r>
              <a:rPr lang="en-IN" dirty="0" smtClean="0"/>
              <a:t>episode of Partition:  sometimes with </a:t>
            </a:r>
            <a:r>
              <a:rPr lang="en-IN" dirty="0" smtClean="0"/>
              <a:t>their wilful amnesia of the </a:t>
            </a:r>
            <a:r>
              <a:rPr lang="en-IN" dirty="0" smtClean="0"/>
              <a:t>violation, </a:t>
            </a:r>
            <a:r>
              <a:rPr lang="en-IN" dirty="0" smtClean="0"/>
              <a:t>the appropriation of male roles as breadwinners, as anchors to the family in the state of helplessness, </a:t>
            </a:r>
            <a:r>
              <a:rPr lang="en-IN" dirty="0" smtClean="0"/>
              <a:t> </a:t>
            </a:r>
            <a:r>
              <a:rPr lang="en-IN" dirty="0" smtClean="0"/>
              <a:t>transgression to sustain their family from the state of abject poverty and </a:t>
            </a:r>
            <a:r>
              <a:rPr lang="en-IN" dirty="0" smtClean="0"/>
              <a:t>adopting</a:t>
            </a:r>
            <a:r>
              <a:rPr lang="en-IN" dirty="0" smtClean="0"/>
              <a:t> </a:t>
            </a:r>
            <a:r>
              <a:rPr lang="en-IN" dirty="0" smtClean="0"/>
              <a:t>changing gender roles and attributes as they flaunt courage, practicality and patience in the extremely intolerant times. </a:t>
            </a:r>
          </a:p>
          <a:p>
            <a:pPr algn="just"/>
            <a:r>
              <a:rPr lang="en-IN" dirty="0" smtClean="0"/>
              <a:t>Quite appropriately, the story stands as a reflection of microcosm in a macrocosm. “Partition was surely just a political divide or a division of properties, of assets and liabilities. It was also, to use a phrase that survivors use repeatedly, a “division of hearts.” (</a:t>
            </a:r>
            <a:r>
              <a:rPr lang="en-IN" dirty="0" err="1" smtClean="0"/>
              <a:t>Urvashi</a:t>
            </a:r>
            <a:r>
              <a:rPr lang="en-IN" dirty="0" smtClean="0"/>
              <a:t> </a:t>
            </a:r>
            <a:r>
              <a:rPr lang="en-IN" dirty="0" err="1" smtClean="0"/>
              <a:t>Butalia</a:t>
            </a:r>
            <a:r>
              <a:rPr lang="en-IN"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372</TotalTime>
  <Words>1852</Words>
  <Application>Microsoft Office PowerPoint</Application>
  <PresentationFormat>On-screen Show (4:3)</PresentationFormat>
  <Paragraphs>54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DSE -PARTITION LITERATURE B.A. (Hons.) English VI Semester</vt:lpstr>
      <vt:lpstr>Manik  Bandopadhyay (1908-1956)</vt:lpstr>
      <vt:lpstr>Slide 3</vt:lpstr>
      <vt:lpstr>The Final Solution</vt:lpstr>
      <vt:lpstr>Slide 5</vt:lpstr>
      <vt:lpstr>Slide 6</vt:lpstr>
      <vt:lpstr>Slide 7</vt:lpstr>
      <vt:lpstr>Slide 8</vt:lpstr>
      <vt:lpstr>Slide 9</vt:lpstr>
      <vt:lpstr>Slide 10</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DSE -PARTITION LITERATURE B.A. (Hons.) English VI Semester</dc:title>
  <dc:creator>hp</dc:creator>
  <cp:lastModifiedBy>hp</cp:lastModifiedBy>
  <cp:revision>117</cp:revision>
  <dcterms:created xsi:type="dcterms:W3CDTF">2006-08-16T00:00:00Z</dcterms:created>
  <dcterms:modified xsi:type="dcterms:W3CDTF">2020-05-03T12:58:44Z</dcterms:modified>
</cp:coreProperties>
</file>